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 id="2147483670" r:id="rId3"/>
  </p:sldMasterIdLst>
  <p:notesMasterIdLst>
    <p:notesMasterId r:id="rId93"/>
  </p:notesMasterIdLst>
  <p:sldIdLst>
    <p:sldId id="257"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8" r:id="rId28"/>
    <p:sldId id="289" r:id="rId29"/>
    <p:sldId id="290" r:id="rId30"/>
    <p:sldId id="291"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285" r:id="rId53"/>
    <p:sldId id="314" r:id="rId54"/>
    <p:sldId id="286" r:id="rId55"/>
    <p:sldId id="287" r:id="rId56"/>
    <p:sldId id="292"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Lst>
  <p:sldSz cx="9144000" cy="6858000" type="screen4x3"/>
  <p:notesSz cx="6858000" cy="9144000"/>
  <p:embeddedFontLst>
    <p:embeddedFont>
      <p:font typeface="Consolas" panose="020B0609020204030204" pitchFamily="49" charset="0"/>
      <p:regular r:id="rId94"/>
      <p:bold r:id="rId95"/>
      <p:italic r:id="rId96"/>
      <p:boldItalic r:id="rId97"/>
    </p:embeddedFont>
    <p:embeddedFont>
      <p:font typeface="Helvetica Neue Light" panose="020B0604020202020204" charset="0"/>
      <p:regular r:id="rId98"/>
      <p:bold r:id="rId99"/>
      <p:italic r:id="rId100"/>
      <p:boldItalic r:id="rId101"/>
    </p:embeddedFont>
    <p:embeddedFont>
      <p:font typeface="Open Sans" panose="020B0604020202020204" charset="0"/>
      <p:regular r:id="rId102"/>
      <p:bold r:id="rId103"/>
      <p:italic r:id="rId104"/>
      <p:boldItalic r:id="rId105"/>
    </p:embeddedFont>
    <p:embeddedFont>
      <p:font typeface="Open Sans ExtraBold" panose="020B0604020202020204" charset="0"/>
      <p:bold r:id="rId106"/>
      <p:boldItalic r:id="rId107"/>
    </p:embeddedFont>
    <p:embeddedFont>
      <p:font typeface="Open Sans SemiBold" panose="020B060402020202020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1" d="100"/>
          <a:sy n="81" d="100"/>
        </p:scale>
        <p:origin x="149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font" Target="fonts/font14.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9.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font" Target="fonts/font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3.fntdata"/><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6.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7.fntdata"/><Relationship Id="rId115"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dcd87b395_0_2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dcd87b395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dcd87b395_0_3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dcd87b395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dcd87b395_0_3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dcd87b39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dcd87b395_0_3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dcd87b395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5d1e84fad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5d1e84fa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dcd87b395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dcd87b39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9cd14183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9cd1418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84bdd12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84bdd12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Now that we're going to be adding some HTML and CSS to this web page, let's make sure that we understand how all of it works.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dcd87b395_0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dcd87b395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dcd87b395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dcd87b39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e145680d1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e145680d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b="1">
                <a:solidFill>
                  <a:schemeClr val="dk1"/>
                </a:solidFill>
                <a:latin typeface="Open Sans"/>
                <a:ea typeface="Open Sans"/>
                <a:cs typeface="Open Sans"/>
                <a:sym typeface="Open Sans"/>
              </a:rPr>
              <a:t>Example Talking Points:</a:t>
            </a:r>
            <a:endParaRPr sz="1800" b="1">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dcd87b395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dcd87b39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dcd87b395_0_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dcd87b395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dcd87b395_0_2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dcd87b39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dcd87b395_0_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dcd87b395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dcd87b395_0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dcd87b395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dcd87b395_0_3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dcd87b395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5d1e84fa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5d1e84fa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dcd87b395_0_3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dcd87b39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dcd87b395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dcd87b395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dcd87b395_0_3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dcd87b395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e145680d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e145680d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dcd87b395_0_4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dcd87b395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dcd87b395_0_4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dcd87b395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dcd87b395_0_4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dcd87b395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dcd87b395_0_4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dcd87b395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dcd87b395_0_3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3dcd87b395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9c96064fc_4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9c96064fc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Elements can be nested inside of other nested elements, like grandchildren and great-grandchildren.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f97543dbb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f97543db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f97543dbb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f97543db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f97543dbb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f97543db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f97543dbb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f97543db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9bc90a58d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9bc90a58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f97543dbb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f97543db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f97543dbb_1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3f97543db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f97543dbb_1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f97543db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f97543dbb_1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f97543dbb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f97543dbb_1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3f97543db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f97543dbb_1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f97543db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f97543dbb_1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3f97543dbb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f97543dbb_1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f97543dbb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f97543dbb_1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f97543dbb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3f97543dbb_1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f97543dbb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d7ca230bb_2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d7ca230bb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dcd87b395_0_3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dcd87b395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9374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5d1e84fad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5d1e84fa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84bdd1210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84bdd121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45131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9c96064fc_4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9c96064fc_4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11925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dcd87b395_0_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dcd87b395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951526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3f97543dbb_1_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3f97543dbb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f97543dbb_1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3f97543dbb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f97543dbb_1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f97543dbb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9c0e30ac5_0_3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9c0e30ac5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3f97543dbb_1_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3f97543dbb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https://htmlcolorcodes.com/color-names/</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9bc90a58d_0_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9bc90a58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Today, we're going to build a simple, standard, personal webpage.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It's really important to know that you can change anything about the website we're building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 example, if you don't have "personal," "school," and "hackathon" projects, you can change these to link to your instagram, your blog, a paper you've published, or anything else!</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also feel free to change the colors, images, fonts, etc.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Today's workshop is meant to dip your toes into the word of simple website development.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Wait a moment while everyone pulls up the webpage.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3f97543dbb_1_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3f97543db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9b1adcf34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29b1adcf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f97543dbb_1_2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f97543dbb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f97543dbb_1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3f97543dbb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f97543dbb_1_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3f97543db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3f97543dbb_1_2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3f97543dbb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f97543dbb_1_2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3f97543dbb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9b1adcf34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29b1adcf3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 example, if the body selector had the declaration: text-align: center;, .logo elements would have left-aligned text.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f97543dbb_1_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3f97543dbb_1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f97543dbb_1_2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3f97543dbb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dcd87b395_0_3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dcd87b395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complete these commands in Mac Terminal or Windows PowerShell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opened the code in a text editor - wait for others to catch up if necessary.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f97543dbb_1_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3f97543dbb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f97543dbb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3f97543dbb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f97543dbb_1_3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3f97543dbb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3f97543dbb_1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3f97543dbb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f97543dbb_1_3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f97543dbb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f97543dbb_1_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f97543dbb_1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9cd141833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29cd14183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9b1adcf34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29b1adcf3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3f97543dbb_1_3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3f97543dbb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5d1e84fad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5d1e84fa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dcd87b395_0_3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dcd87b39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complete these commands in Mac Terminal or Windows PowerShell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opened the code in a text editor - wait for others to catch up if necessary. </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f97543dbb_1_3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3f97543dbb_1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3f97543dbb_1_3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3f97543dbb_1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3f97543dbb_1_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3f97543dbb_1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3f97543dbb_1_3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3f97543dbb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9c96064fc_1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9c96064fc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above</a:t>
            </a: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9b1adcf34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9b1adcf3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9b1adcf34_0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9b1adcf34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9b1adcf34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9b1adcf3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9b1adcf34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9b1adcf3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3dcd87b395_0_2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3dcd87b395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dcd87b395_0_2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dcd87b395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a:buNone/>
              <a:defRPr>
                <a:latin typeface="Open Sans"/>
                <a:ea typeface="Open Sans"/>
                <a:cs typeface="Open Sans"/>
                <a:sym typeface="Open Sans"/>
              </a:defRPr>
            </a:lvl1pPr>
            <a:lvl2pPr lvl="1">
              <a:buNone/>
              <a:defRPr>
                <a:latin typeface="Open Sans"/>
                <a:ea typeface="Open Sans"/>
                <a:cs typeface="Open Sans"/>
                <a:sym typeface="Open Sans"/>
              </a:defRPr>
            </a:lvl2pPr>
            <a:lvl3pPr lvl="2">
              <a:buNone/>
              <a:defRPr>
                <a:latin typeface="Open Sans"/>
                <a:ea typeface="Open Sans"/>
                <a:cs typeface="Open Sans"/>
                <a:sym typeface="Open Sans"/>
              </a:defRPr>
            </a:lvl3pPr>
            <a:lvl4pPr lvl="3">
              <a:buNone/>
              <a:defRPr>
                <a:latin typeface="Open Sans"/>
                <a:ea typeface="Open Sans"/>
                <a:cs typeface="Open Sans"/>
                <a:sym typeface="Open Sans"/>
              </a:defRPr>
            </a:lvl4pPr>
            <a:lvl5pPr lvl="4">
              <a:buNone/>
              <a:defRPr>
                <a:latin typeface="Open Sans"/>
                <a:ea typeface="Open Sans"/>
                <a:cs typeface="Open Sans"/>
                <a:sym typeface="Open Sans"/>
              </a:defRPr>
            </a:lvl5pPr>
            <a:lvl6pPr lvl="5">
              <a:buNone/>
              <a:defRPr>
                <a:latin typeface="Open Sans"/>
                <a:ea typeface="Open Sans"/>
                <a:cs typeface="Open Sans"/>
                <a:sym typeface="Open Sans"/>
              </a:defRPr>
            </a:lvl6pPr>
            <a:lvl7pPr lvl="6">
              <a:buNone/>
              <a:defRPr>
                <a:latin typeface="Open Sans"/>
                <a:ea typeface="Open Sans"/>
                <a:cs typeface="Open Sans"/>
                <a:sym typeface="Open Sans"/>
              </a:defRPr>
            </a:lvl7pPr>
            <a:lvl8pPr lvl="7">
              <a:buNone/>
              <a:defRPr>
                <a:latin typeface="Open Sans"/>
                <a:ea typeface="Open Sans"/>
                <a:cs typeface="Open Sans"/>
                <a:sym typeface="Open Sans"/>
              </a:defRPr>
            </a:lvl8pPr>
            <a:lvl9pPr lvl="8">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0" name="Google Shape;10;p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1" name="Google Shape;11;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2" name="Google Shape;12;p2"/>
          <p:cNvSpPr txBox="1"/>
          <p:nvPr/>
        </p:nvSpPr>
        <p:spPr>
          <a:xfrm>
            <a:off x="5014723" y="91900"/>
            <a:ext cx="4076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5" name="Google Shape;85;p1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86" name="Google Shape;86;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7" name="Google Shape;87;p14"/>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Build Your First Website</a:t>
            </a:r>
            <a:endParaRPr b="1">
              <a:solidFill>
                <a:srgbClr val="EAEAEA"/>
              </a:solidFill>
              <a:latin typeface="Open Sans"/>
              <a:ea typeface="Open Sans"/>
              <a:cs typeface="Open Sans"/>
              <a:sym typeface="Open Sans"/>
            </a:endParaRPr>
          </a:p>
        </p:txBody>
      </p:sp>
      <p:sp>
        <p:nvSpPr>
          <p:cNvPr id="88" name="Google Shape;88;p14"/>
          <p:cNvSpPr txBox="1">
            <a:spLocks noGrp="1"/>
          </p:cNvSpPr>
          <p:nvPr>
            <p:ph type="sldNum" idx="12"/>
          </p:nvPr>
        </p:nvSpPr>
        <p:spPr>
          <a:xfrm>
            <a:off x="8472458" y="6446222"/>
            <a:ext cx="548700" cy="524700"/>
          </a:xfrm>
          <a:prstGeom prst="rect">
            <a:avLst/>
          </a:prstGeom>
          <a:noFill/>
          <a:ln>
            <a:noFill/>
          </a:ln>
        </p:spPr>
        <p:txBody>
          <a:bodyPr spcFirstLastPara="1" wrap="square" lIns="91425" tIns="91425" rIns="91425" bIns="91425" anchor="t" anchorCtr="0">
            <a:noAutofit/>
          </a:bodyPr>
          <a:lstStyle>
            <a:lvl1pPr lvl="0" algn="r" rtl="0">
              <a:buNone/>
              <a:defRPr sz="1300">
                <a:latin typeface="Open Sans"/>
                <a:ea typeface="Open Sans"/>
                <a:cs typeface="Open Sans"/>
                <a:sym typeface="Open Sans"/>
              </a:defRPr>
            </a:lvl1pPr>
            <a:lvl2pPr lvl="1" algn="r" rtl="0">
              <a:buNone/>
              <a:defRPr sz="1300">
                <a:latin typeface="Open Sans"/>
                <a:ea typeface="Open Sans"/>
                <a:cs typeface="Open Sans"/>
                <a:sym typeface="Open Sans"/>
              </a:defRPr>
            </a:lvl2pPr>
            <a:lvl3pPr lvl="2" algn="r" rtl="0">
              <a:buNone/>
              <a:defRPr sz="1300">
                <a:latin typeface="Open Sans"/>
                <a:ea typeface="Open Sans"/>
                <a:cs typeface="Open Sans"/>
                <a:sym typeface="Open Sans"/>
              </a:defRPr>
            </a:lvl3pPr>
            <a:lvl4pPr lvl="3" algn="r" rtl="0">
              <a:buNone/>
              <a:defRPr sz="1300">
                <a:latin typeface="Open Sans"/>
                <a:ea typeface="Open Sans"/>
                <a:cs typeface="Open Sans"/>
                <a:sym typeface="Open Sans"/>
              </a:defRPr>
            </a:lvl4pPr>
            <a:lvl5pPr lvl="4" algn="r" rtl="0">
              <a:buNone/>
              <a:defRPr sz="1300">
                <a:latin typeface="Open Sans"/>
                <a:ea typeface="Open Sans"/>
                <a:cs typeface="Open Sans"/>
                <a:sym typeface="Open Sans"/>
              </a:defRPr>
            </a:lvl5pPr>
            <a:lvl6pPr lvl="5" algn="r" rtl="0">
              <a:buNone/>
              <a:defRPr sz="1300">
                <a:latin typeface="Open Sans"/>
                <a:ea typeface="Open Sans"/>
                <a:cs typeface="Open Sans"/>
                <a:sym typeface="Open Sans"/>
              </a:defRPr>
            </a:lvl6pPr>
            <a:lvl7pPr lvl="6" algn="r" rtl="0">
              <a:buNone/>
              <a:defRPr sz="1300">
                <a:latin typeface="Open Sans"/>
                <a:ea typeface="Open Sans"/>
                <a:cs typeface="Open Sans"/>
                <a:sym typeface="Open Sans"/>
              </a:defRPr>
            </a:lvl7pPr>
            <a:lvl8pPr lvl="7" algn="r" rtl="0">
              <a:buNone/>
              <a:defRPr sz="1300">
                <a:latin typeface="Open Sans"/>
                <a:ea typeface="Open Sans"/>
                <a:cs typeface="Open Sans"/>
                <a:sym typeface="Open Sans"/>
              </a:defRPr>
            </a:lvl8pPr>
            <a:lvl9pPr lvl="8" algn="r" rtl="0">
              <a:buNone/>
              <a:defRPr sz="1300">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89"/>
        <p:cNvGrpSpPr/>
        <p:nvPr/>
      </p:nvGrpSpPr>
      <p:grpSpPr>
        <a:xfrm>
          <a:off x="0" y="0"/>
          <a:ext cx="0" cy="0"/>
          <a:chOff x="0" y="0"/>
          <a:chExt cx="0" cy="0"/>
        </a:xfrm>
      </p:grpSpPr>
      <p:sp>
        <p:nvSpPr>
          <p:cNvPr id="90" name="Google Shape;90;p15"/>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91" name="Google Shape;91;p15"/>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92" name="Google Shape;92;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3" name="Google Shape;93;p15"/>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
        <p:nvSpPr>
          <p:cNvPr id="94" name="Google Shape;94;p15"/>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 name="Google Shape;95;p15"/>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96" name="Google Shape;96;p15"/>
          <p:cNvSpPr txBox="1">
            <a:spLocks noGrp="1"/>
          </p:cNvSpPr>
          <p:nvPr>
            <p:ph type="sldNum" idx="12"/>
          </p:nvPr>
        </p:nvSpPr>
        <p:spPr>
          <a:xfrm>
            <a:off x="8472458" y="6446222"/>
            <a:ext cx="548700" cy="524700"/>
          </a:xfrm>
          <a:prstGeom prst="rect">
            <a:avLst/>
          </a:prstGeom>
          <a:noFill/>
          <a:ln>
            <a:noFill/>
          </a:ln>
        </p:spPr>
        <p:txBody>
          <a:bodyPr spcFirstLastPara="1" wrap="square" lIns="91425" tIns="91425" rIns="91425" bIns="91425" anchor="t" anchorCtr="0">
            <a:noAutofit/>
          </a:bodyPr>
          <a:lstStyle>
            <a:lvl1pPr lvl="0" algn="r" rtl="0">
              <a:buNone/>
              <a:defRPr sz="1300">
                <a:latin typeface="Open Sans"/>
                <a:ea typeface="Open Sans"/>
                <a:cs typeface="Open Sans"/>
                <a:sym typeface="Open Sans"/>
              </a:defRPr>
            </a:lvl1pPr>
            <a:lvl2pPr lvl="1" algn="r" rtl="0">
              <a:buNone/>
              <a:defRPr sz="1300">
                <a:latin typeface="Open Sans"/>
                <a:ea typeface="Open Sans"/>
                <a:cs typeface="Open Sans"/>
                <a:sym typeface="Open Sans"/>
              </a:defRPr>
            </a:lvl2pPr>
            <a:lvl3pPr lvl="2" algn="r" rtl="0">
              <a:buNone/>
              <a:defRPr sz="1300">
                <a:latin typeface="Open Sans"/>
                <a:ea typeface="Open Sans"/>
                <a:cs typeface="Open Sans"/>
                <a:sym typeface="Open Sans"/>
              </a:defRPr>
            </a:lvl3pPr>
            <a:lvl4pPr lvl="3" algn="r" rtl="0">
              <a:buNone/>
              <a:defRPr sz="1300">
                <a:latin typeface="Open Sans"/>
                <a:ea typeface="Open Sans"/>
                <a:cs typeface="Open Sans"/>
                <a:sym typeface="Open Sans"/>
              </a:defRPr>
            </a:lvl4pPr>
            <a:lvl5pPr lvl="4" algn="r" rtl="0">
              <a:buNone/>
              <a:defRPr sz="1300">
                <a:latin typeface="Open Sans"/>
                <a:ea typeface="Open Sans"/>
                <a:cs typeface="Open Sans"/>
                <a:sym typeface="Open Sans"/>
              </a:defRPr>
            </a:lvl5pPr>
            <a:lvl6pPr lvl="5" algn="r" rtl="0">
              <a:buNone/>
              <a:defRPr sz="1300">
                <a:latin typeface="Open Sans"/>
                <a:ea typeface="Open Sans"/>
                <a:cs typeface="Open Sans"/>
                <a:sym typeface="Open Sans"/>
              </a:defRPr>
            </a:lvl6pPr>
            <a:lvl7pPr lvl="6" algn="r" rtl="0">
              <a:buNone/>
              <a:defRPr sz="1300">
                <a:latin typeface="Open Sans"/>
                <a:ea typeface="Open Sans"/>
                <a:cs typeface="Open Sans"/>
                <a:sym typeface="Open Sans"/>
              </a:defRPr>
            </a:lvl7pPr>
            <a:lvl8pPr lvl="7" algn="r" rtl="0">
              <a:buNone/>
              <a:defRPr sz="1300">
                <a:latin typeface="Open Sans"/>
                <a:ea typeface="Open Sans"/>
                <a:cs typeface="Open Sans"/>
                <a:sym typeface="Open Sans"/>
              </a:defRPr>
            </a:lvl8pPr>
            <a:lvl9pPr lvl="8" algn="r" rtl="0">
              <a:buNone/>
              <a:defRPr sz="1300">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7"/>
        <p:cNvGrpSpPr/>
        <p:nvPr/>
      </p:nvGrpSpPr>
      <p:grpSpPr>
        <a:xfrm>
          <a:off x="0" y="0"/>
          <a:ext cx="0" cy="0"/>
          <a:chOff x="0" y="0"/>
          <a:chExt cx="0" cy="0"/>
        </a:xfrm>
      </p:grpSpPr>
      <p:sp>
        <p:nvSpPr>
          <p:cNvPr id="98" name="Google Shape;98;p16"/>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99" name="Google Shape;99;p16"/>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00" name="Google Shape;100;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1" name="Google Shape;101;p16"/>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
        <p:nvSpPr>
          <p:cNvPr id="102" name="Google Shape;102;p16"/>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03" name="Google Shape;103;p16"/>
          <p:cNvSpPr txBox="1"/>
          <p:nvPr/>
        </p:nvSpPr>
        <p:spPr>
          <a:xfrm>
            <a:off x="1609350" y="2048950"/>
            <a:ext cx="5925300" cy="3859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0.</a:t>
            </a:r>
            <a:r>
              <a:rPr lang="en" sz="2400">
                <a:latin typeface="Open Sans"/>
                <a:ea typeface="Open Sans"/>
                <a:cs typeface="Open Sans"/>
                <a:sym typeface="Open Sans"/>
              </a:rPr>
              <a:t> Welcome to MLH Localhost</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APIs and GraphQL</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Preview the App</a:t>
            </a:r>
            <a:br>
              <a:rPr lang="en" sz="2400">
                <a:latin typeface="Open Sans"/>
                <a:ea typeface="Open Sans"/>
                <a:cs typeface="Open Sans"/>
                <a:sym typeface="Open Sans"/>
              </a:rPr>
            </a:b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Set up Shopify Storefront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your own GraphQL Calls</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04" name="Google Shape;104;p16"/>
          <p:cNvSpPr txBox="1">
            <a:spLocks noGrp="1"/>
          </p:cNvSpPr>
          <p:nvPr>
            <p:ph type="sldNum" idx="12"/>
          </p:nvPr>
        </p:nvSpPr>
        <p:spPr>
          <a:xfrm>
            <a:off x="8472458" y="6446222"/>
            <a:ext cx="548700" cy="524700"/>
          </a:xfrm>
          <a:prstGeom prst="rect">
            <a:avLst/>
          </a:prstGeom>
          <a:noFill/>
          <a:ln>
            <a:noFill/>
          </a:ln>
        </p:spPr>
        <p:txBody>
          <a:bodyPr spcFirstLastPara="1" wrap="square" lIns="91425" tIns="91425" rIns="91425" bIns="91425" anchor="t" anchorCtr="0">
            <a:noAutofit/>
          </a:bodyPr>
          <a:lstStyle>
            <a:lvl1pPr lvl="0" algn="r" rtl="0">
              <a:buNone/>
              <a:defRPr sz="1300">
                <a:latin typeface="Open Sans"/>
                <a:ea typeface="Open Sans"/>
                <a:cs typeface="Open Sans"/>
                <a:sym typeface="Open Sans"/>
              </a:defRPr>
            </a:lvl1pPr>
            <a:lvl2pPr lvl="1" algn="r" rtl="0">
              <a:buNone/>
              <a:defRPr sz="1300">
                <a:latin typeface="Open Sans"/>
                <a:ea typeface="Open Sans"/>
                <a:cs typeface="Open Sans"/>
                <a:sym typeface="Open Sans"/>
              </a:defRPr>
            </a:lvl2pPr>
            <a:lvl3pPr lvl="2" algn="r" rtl="0">
              <a:buNone/>
              <a:defRPr sz="1300">
                <a:latin typeface="Open Sans"/>
                <a:ea typeface="Open Sans"/>
                <a:cs typeface="Open Sans"/>
                <a:sym typeface="Open Sans"/>
              </a:defRPr>
            </a:lvl3pPr>
            <a:lvl4pPr lvl="3" algn="r" rtl="0">
              <a:buNone/>
              <a:defRPr sz="1300">
                <a:latin typeface="Open Sans"/>
                <a:ea typeface="Open Sans"/>
                <a:cs typeface="Open Sans"/>
                <a:sym typeface="Open Sans"/>
              </a:defRPr>
            </a:lvl4pPr>
            <a:lvl5pPr lvl="4" algn="r" rtl="0">
              <a:buNone/>
              <a:defRPr sz="1300">
                <a:latin typeface="Open Sans"/>
                <a:ea typeface="Open Sans"/>
                <a:cs typeface="Open Sans"/>
                <a:sym typeface="Open Sans"/>
              </a:defRPr>
            </a:lvl5pPr>
            <a:lvl6pPr lvl="5" algn="r" rtl="0">
              <a:buNone/>
              <a:defRPr sz="1300">
                <a:latin typeface="Open Sans"/>
                <a:ea typeface="Open Sans"/>
                <a:cs typeface="Open Sans"/>
                <a:sym typeface="Open Sans"/>
              </a:defRPr>
            </a:lvl6pPr>
            <a:lvl7pPr lvl="6" algn="r" rtl="0">
              <a:buNone/>
              <a:defRPr sz="1300">
                <a:latin typeface="Open Sans"/>
                <a:ea typeface="Open Sans"/>
                <a:cs typeface="Open Sans"/>
                <a:sym typeface="Open Sans"/>
              </a:defRPr>
            </a:lvl7pPr>
            <a:lvl8pPr lvl="7" algn="r" rtl="0">
              <a:buNone/>
              <a:defRPr sz="1300">
                <a:latin typeface="Open Sans"/>
                <a:ea typeface="Open Sans"/>
                <a:cs typeface="Open Sans"/>
                <a:sym typeface="Open Sans"/>
              </a:defRPr>
            </a:lvl8pPr>
            <a:lvl9pPr lvl="8" algn="r" rtl="0">
              <a:buNone/>
              <a:defRPr sz="1300">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05"/>
        <p:cNvGrpSpPr/>
        <p:nvPr/>
      </p:nvGrpSpPr>
      <p:grpSpPr>
        <a:xfrm>
          <a:off x="0" y="0"/>
          <a:ext cx="0" cy="0"/>
          <a:chOff x="0" y="0"/>
          <a:chExt cx="0" cy="0"/>
        </a:xfrm>
      </p:grpSpPr>
      <p:pic>
        <p:nvPicPr>
          <p:cNvPr id="106" name="Google Shape;106;p17"/>
          <p:cNvPicPr preferRelativeResize="0"/>
          <p:nvPr/>
        </p:nvPicPr>
        <p:blipFill>
          <a:blip r:embed="rId2">
            <a:alphaModFix/>
          </a:blip>
          <a:stretch>
            <a:fillRect/>
          </a:stretch>
        </p:blipFill>
        <p:spPr>
          <a:xfrm>
            <a:off x="0" y="385738"/>
            <a:ext cx="9144000" cy="6086475"/>
          </a:xfrm>
          <a:prstGeom prst="rect">
            <a:avLst/>
          </a:prstGeom>
          <a:noFill/>
          <a:ln>
            <a:noFill/>
          </a:ln>
        </p:spPr>
      </p:pic>
      <p:sp>
        <p:nvSpPr>
          <p:cNvPr id="107" name="Google Shape;107;p17"/>
          <p:cNvSpPr/>
          <p:nvPr/>
        </p:nvSpPr>
        <p:spPr>
          <a:xfrm>
            <a:off x="-12" y="-25"/>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17"/>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9" name="Google Shape;109;p17"/>
          <p:cNvSpPr txBox="1"/>
          <p:nvPr/>
        </p:nvSpPr>
        <p:spPr>
          <a:xfrm>
            <a:off x="0" y="1768775"/>
            <a:ext cx="9144000" cy="45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EAEAEA"/>
                </a:solidFill>
                <a:latin typeface="Open Sans"/>
                <a:ea typeface="Open Sans"/>
                <a:cs typeface="Open Sans"/>
                <a:sym typeface="Open Sans"/>
              </a:rPr>
              <a:t>In-App Purchases with GraphQL and Shopify</a:t>
            </a:r>
            <a:endParaRPr sz="7200" b="1">
              <a:solidFill>
                <a:srgbClr val="EAEAEA"/>
              </a:solidFill>
              <a:latin typeface="Open Sans"/>
              <a:ea typeface="Open Sans"/>
              <a:cs typeface="Open Sans"/>
              <a:sym typeface="Open Sans"/>
            </a:endParaRPr>
          </a:p>
        </p:txBody>
      </p:sp>
      <p:sp>
        <p:nvSpPr>
          <p:cNvPr id="110" name="Google Shape;110;p17"/>
          <p:cNvSpPr/>
          <p:nvPr/>
        </p:nvSpPr>
        <p:spPr>
          <a:xfrm>
            <a:off x="3863088" y="1185772"/>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11"/>
        <p:cNvGrpSpPr/>
        <p:nvPr/>
      </p:nvGrpSpPr>
      <p:grpSpPr>
        <a:xfrm>
          <a:off x="0" y="0"/>
          <a:ext cx="0" cy="0"/>
          <a:chOff x="0" y="0"/>
          <a:chExt cx="0" cy="0"/>
        </a:xfrm>
      </p:grpSpPr>
      <p:sp>
        <p:nvSpPr>
          <p:cNvPr id="112" name="Google Shape;112;p1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5" name="Google Shape;15;p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6" name="Google Shape;16;p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7" name="Google Shape;17;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 name="Google Shape;18;p3"/>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None/>
              <a:defRPr sz="3600" b="1">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9" name="Google Shape;19;p3"/>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Open Sans"/>
              <a:buChar char="●"/>
              <a:defRPr sz="1800">
                <a:latin typeface="Open Sans"/>
                <a:ea typeface="Open Sans"/>
                <a:cs typeface="Open Sans"/>
                <a:sym typeface="Open Sans"/>
              </a:defRPr>
            </a:lvl1pPr>
            <a:lvl2pPr marL="914400" lvl="1" indent="-342900">
              <a:spcBef>
                <a:spcPts val="0"/>
              </a:spcBef>
              <a:spcAft>
                <a:spcPts val="0"/>
              </a:spcAft>
              <a:buSzPts val="1800"/>
              <a:buFont typeface="Open Sans"/>
              <a:buChar char="○"/>
              <a:defRPr sz="1800">
                <a:latin typeface="Open Sans"/>
                <a:ea typeface="Open Sans"/>
                <a:cs typeface="Open Sans"/>
                <a:sym typeface="Open Sans"/>
              </a:defRPr>
            </a:lvl2pPr>
            <a:lvl3pPr marL="1371600" lvl="2" indent="-342900">
              <a:spcBef>
                <a:spcPts val="0"/>
              </a:spcBef>
              <a:spcAft>
                <a:spcPts val="0"/>
              </a:spcAft>
              <a:buSzPts val="1800"/>
              <a:buFont typeface="Open Sans"/>
              <a:buChar char="■"/>
              <a:defRPr sz="1800">
                <a:latin typeface="Open Sans"/>
                <a:ea typeface="Open Sans"/>
                <a:cs typeface="Open Sans"/>
                <a:sym typeface="Open Sans"/>
              </a:defRPr>
            </a:lvl3pPr>
            <a:lvl4pPr marL="1828800" lvl="3" indent="-342900">
              <a:spcBef>
                <a:spcPts val="0"/>
              </a:spcBef>
              <a:spcAft>
                <a:spcPts val="0"/>
              </a:spcAft>
              <a:buSzPts val="1800"/>
              <a:buFont typeface="Open Sans"/>
              <a:buChar char="●"/>
              <a:defRPr sz="1800">
                <a:latin typeface="Open Sans"/>
                <a:ea typeface="Open Sans"/>
                <a:cs typeface="Open Sans"/>
                <a:sym typeface="Open Sans"/>
              </a:defRPr>
            </a:lvl4pPr>
            <a:lvl5pPr marL="2286000" lvl="4" indent="-342900">
              <a:spcBef>
                <a:spcPts val="0"/>
              </a:spcBef>
              <a:spcAft>
                <a:spcPts val="0"/>
              </a:spcAft>
              <a:buSzPts val="1800"/>
              <a:buFont typeface="Open Sans"/>
              <a:buChar char="○"/>
              <a:defRPr sz="1800">
                <a:latin typeface="Open Sans"/>
                <a:ea typeface="Open Sans"/>
                <a:cs typeface="Open Sans"/>
                <a:sym typeface="Open Sans"/>
              </a:defRPr>
            </a:lvl5pPr>
            <a:lvl6pPr marL="2743200" lvl="5" indent="-342900">
              <a:spcBef>
                <a:spcPts val="0"/>
              </a:spcBef>
              <a:spcAft>
                <a:spcPts val="0"/>
              </a:spcAft>
              <a:buSzPts val="1800"/>
              <a:buFont typeface="Open Sans"/>
              <a:buChar char="■"/>
              <a:defRPr sz="1800">
                <a:latin typeface="Open Sans"/>
                <a:ea typeface="Open Sans"/>
                <a:cs typeface="Open Sans"/>
                <a:sym typeface="Open Sans"/>
              </a:defRPr>
            </a:lvl6pPr>
            <a:lvl7pPr marL="3200400" lvl="6" indent="-342900">
              <a:spcBef>
                <a:spcPts val="0"/>
              </a:spcBef>
              <a:spcAft>
                <a:spcPts val="0"/>
              </a:spcAft>
              <a:buSzPts val="1800"/>
              <a:buFont typeface="Open Sans"/>
              <a:buChar char="●"/>
              <a:defRPr sz="1800">
                <a:latin typeface="Open Sans"/>
                <a:ea typeface="Open Sans"/>
                <a:cs typeface="Open Sans"/>
                <a:sym typeface="Open Sans"/>
              </a:defRPr>
            </a:lvl7pPr>
            <a:lvl8pPr marL="3657600" lvl="7" indent="-342900">
              <a:spcBef>
                <a:spcPts val="0"/>
              </a:spcBef>
              <a:spcAft>
                <a:spcPts val="0"/>
              </a:spcAft>
              <a:buSzPts val="1800"/>
              <a:buFont typeface="Open Sans"/>
              <a:buChar char="○"/>
              <a:defRPr sz="1800">
                <a:latin typeface="Open Sans"/>
                <a:ea typeface="Open Sans"/>
                <a:cs typeface="Open Sans"/>
                <a:sym typeface="Open Sans"/>
              </a:defRPr>
            </a:lvl8pPr>
            <a:lvl9pPr marL="4114800" lvl="8" indent="-34290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20" name="Google Shape;20;p3"/>
          <p:cNvSpPr txBox="1"/>
          <p:nvPr/>
        </p:nvSpPr>
        <p:spPr>
          <a:xfrm>
            <a:off x="5014723" y="91900"/>
            <a:ext cx="4076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4" name="Google Shape;24;p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5" name="Google Shape;25;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6" name="Google Shape;26;p4"/>
          <p:cNvSpPr txBox="1"/>
          <p:nvPr/>
        </p:nvSpPr>
        <p:spPr>
          <a:xfrm>
            <a:off x="860100" y="11968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7" name="Google Shape;27;p4"/>
          <p:cNvSpPr txBox="1"/>
          <p:nvPr/>
        </p:nvSpPr>
        <p:spPr>
          <a:xfrm>
            <a:off x="2178450" y="2551925"/>
            <a:ext cx="4787100" cy="3360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 to HTML and CSS</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Add Content to Your Website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Style Your Website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latin typeface="Open Sans"/>
                <a:ea typeface="Open Sans"/>
                <a:cs typeface="Open Sans"/>
                <a:sym typeface="Open Sans"/>
              </a:rPr>
              <a:t>4</a:t>
            </a:r>
            <a:r>
              <a:rPr lang="en" sz="2400">
                <a:latin typeface="Open Sans"/>
                <a:ea typeface="Open Sans"/>
                <a:cs typeface="Open Sans"/>
                <a:sym typeface="Open Sans"/>
              </a:rPr>
              <a:t>. Time to Customize! </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8" name="Google Shape;28;p4"/>
          <p:cNvSpPr txBox="1"/>
          <p:nvPr/>
        </p:nvSpPr>
        <p:spPr>
          <a:xfrm>
            <a:off x="5014723" y="91900"/>
            <a:ext cx="4076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Build and Deploy Your First Website</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9"/>
        <p:cNvGrpSpPr/>
        <p:nvPr/>
      </p:nvGrpSpPr>
      <p:grpSpPr>
        <a:xfrm>
          <a:off x="0" y="0"/>
          <a:ext cx="0" cy="0"/>
          <a:chOff x="0" y="0"/>
          <a:chExt cx="0" cy="0"/>
        </a:xfrm>
      </p:grpSpPr>
      <p:sp>
        <p:nvSpPr>
          <p:cNvPr id="30" name="Google Shape;30;p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1" name="Google Shape;31;p5"/>
          <p:cNvPicPr preferRelativeResize="0"/>
          <p:nvPr/>
        </p:nvPicPr>
        <p:blipFill rotWithShape="1">
          <a:blip r:embed="rId2">
            <a:alphaModFix/>
          </a:blip>
          <a:srcRect t="6120"/>
          <a:stretch/>
        </p:blipFill>
        <p:spPr>
          <a:xfrm>
            <a:off x="-75" y="125"/>
            <a:ext cx="9143996" cy="6858003"/>
          </a:xfrm>
          <a:prstGeom prst="rect">
            <a:avLst/>
          </a:prstGeom>
          <a:noFill/>
          <a:ln>
            <a:noFill/>
          </a:ln>
        </p:spPr>
      </p:pic>
      <p:sp>
        <p:nvSpPr>
          <p:cNvPr id="32" name="Google Shape;32;p5"/>
          <p:cNvSpPr/>
          <p:nvPr/>
        </p:nvSpPr>
        <p:spPr>
          <a:xfrm>
            <a:off x="-225" y="0"/>
            <a:ext cx="9144300" cy="6858000"/>
          </a:xfrm>
          <a:prstGeom prst="rect">
            <a:avLst/>
          </a:prstGeom>
          <a:solidFill>
            <a:srgbClr val="353535">
              <a:alpha val="5538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5"/>
          <p:cNvPicPr preferRelativeResize="0"/>
          <p:nvPr/>
        </p:nvPicPr>
        <p:blipFill>
          <a:blip r:embed="rId3">
            <a:alphaModFix/>
          </a:blip>
          <a:stretch>
            <a:fillRect/>
          </a:stretch>
        </p:blipFill>
        <p:spPr>
          <a:xfrm>
            <a:off x="3381138" y="4967800"/>
            <a:ext cx="2381734" cy="509700"/>
          </a:xfrm>
          <a:prstGeom prst="rect">
            <a:avLst/>
          </a:prstGeom>
          <a:noFill/>
          <a:ln>
            <a:noFill/>
          </a:ln>
        </p:spPr>
      </p:pic>
      <p:sp>
        <p:nvSpPr>
          <p:cNvPr id="34" name="Google Shape;34;p5"/>
          <p:cNvSpPr txBox="1"/>
          <p:nvPr/>
        </p:nvSpPr>
        <p:spPr>
          <a:xfrm>
            <a:off x="904875" y="2049100"/>
            <a:ext cx="7334100" cy="208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EAEAEA"/>
                </a:solidFill>
                <a:latin typeface="Open Sans"/>
                <a:ea typeface="Open Sans"/>
                <a:cs typeface="Open Sans"/>
                <a:sym typeface="Open Sans"/>
              </a:rPr>
              <a:t>Build and Deploy Your First Website</a:t>
            </a:r>
            <a:endParaRPr sz="6000" b="1">
              <a:solidFill>
                <a:srgbClr val="EAEAEA"/>
              </a:solidFill>
              <a:latin typeface="Open Sans"/>
              <a:ea typeface="Open Sans"/>
              <a:cs typeface="Open Sans"/>
              <a:sym typeface="Open Sans"/>
            </a:endParaRPr>
          </a:p>
        </p:txBody>
      </p:sp>
      <p:sp>
        <p:nvSpPr>
          <p:cNvPr id="35" name="Google Shape;35;p5"/>
          <p:cNvSpPr txBox="1"/>
          <p:nvPr/>
        </p:nvSpPr>
        <p:spPr>
          <a:xfrm>
            <a:off x="8556784" y="6485534"/>
            <a:ext cx="548700" cy="52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36" name="Google Shape;36;p5"/>
          <p:cNvSpPr/>
          <p:nvPr/>
        </p:nvSpPr>
        <p:spPr>
          <a:xfrm>
            <a:off x="3623499" y="1040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37" name="Google Shape;37;p5"/>
          <p:cNvSpPr txBox="1"/>
          <p:nvPr/>
        </p:nvSpPr>
        <p:spPr>
          <a:xfrm>
            <a:off x="3778736" y="1183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38" name="Google Shape;38;p5"/>
          <p:cNvCxnSpPr/>
          <p:nvPr/>
        </p:nvCxnSpPr>
        <p:spPr>
          <a:xfrm>
            <a:off x="2849325" y="4428425"/>
            <a:ext cx="34452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46" name="Google Shape;46;p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47" name="Google Shape;47;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8" name="Google Shape;48;p8"/>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49" name="Google Shape;49;p8"/>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50" name="Google Shape;50;p8"/>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51"/>
        <p:cNvGrpSpPr/>
        <p:nvPr/>
      </p:nvGrpSpPr>
      <p:grpSpPr>
        <a:xfrm>
          <a:off x="0" y="0"/>
          <a:ext cx="0" cy="0"/>
          <a:chOff x="0" y="0"/>
          <a:chExt cx="0" cy="0"/>
        </a:xfrm>
      </p:grpSpPr>
      <p:sp>
        <p:nvSpPr>
          <p:cNvPr id="52" name="Google Shape;52;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54" name="Google Shape;54;p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55" name="Google Shape;55;p9"/>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 name="Google Shape;56;p9"/>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pic>
        <p:nvPicPr>
          <p:cNvPr id="57" name="Google Shape;57;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8" name="Google Shape;58;p9"/>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59" name="Google Shape;59;p9"/>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60" name="Google Shape;60;p9"/>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64" name="Google Shape;64;p1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65" name="Google Shape;65;p10"/>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66" name="Google Shape;66;p10"/>
          <p:cNvSpPr txBox="1"/>
          <p:nvPr/>
        </p:nvSpPr>
        <p:spPr>
          <a:xfrm>
            <a:off x="1775375" y="2289575"/>
            <a:ext cx="5707500" cy="290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67" name="Google Shape;67;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8" name="Google Shape;68;p10"/>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69" name="Google Shape;69;p10"/>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70" name="Google Shape;70;p10"/>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l="4530" r="3944"/>
          <a:stretch/>
        </p:blipFill>
        <p:spPr>
          <a:xfrm>
            <a:off x="-29997" y="-38100"/>
            <a:ext cx="9203975" cy="6934201"/>
          </a:xfrm>
          <a:prstGeom prst="rect">
            <a:avLst/>
          </a:prstGeom>
          <a:noFill/>
          <a:ln>
            <a:noFill/>
          </a:ln>
        </p:spPr>
      </p:pic>
      <p:sp>
        <p:nvSpPr>
          <p:cNvPr id="73" name="Google Shape;73;p11"/>
          <p:cNvSpPr/>
          <p:nvPr/>
        </p:nvSpPr>
        <p:spPr>
          <a:xfrm>
            <a:off x="-30000" y="-38100"/>
            <a:ext cx="9204000" cy="6934200"/>
          </a:xfrm>
          <a:prstGeom prst="rect">
            <a:avLst/>
          </a:prstGeom>
          <a:solidFill>
            <a:srgbClr val="353535">
              <a:alpha val="53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txBox="1"/>
          <p:nvPr/>
        </p:nvSpPr>
        <p:spPr>
          <a:xfrm>
            <a:off x="700638" y="2730250"/>
            <a:ext cx="7742700" cy="19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300" b="1">
                <a:solidFill>
                  <a:srgbClr val="EAEAEA"/>
                </a:solidFill>
                <a:latin typeface="Open Sans"/>
                <a:ea typeface="Open Sans"/>
                <a:cs typeface="Open Sans"/>
                <a:sym typeface="Open Sans"/>
              </a:rPr>
              <a:t>Building Scalable Apps </a:t>
            </a:r>
            <a:endParaRPr sz="53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5300" b="1">
                <a:solidFill>
                  <a:srgbClr val="EAEAEA"/>
                </a:solidFill>
                <a:latin typeface="Open Sans"/>
                <a:ea typeface="Open Sans"/>
                <a:cs typeface="Open Sans"/>
                <a:sym typeface="Open Sans"/>
              </a:rPr>
              <a:t>with CockroachDB</a:t>
            </a:r>
            <a:endParaRPr sz="5300" b="1">
              <a:solidFill>
                <a:srgbClr val="EAEAEA"/>
              </a:solidFill>
              <a:latin typeface="Open Sans"/>
              <a:ea typeface="Open Sans"/>
              <a:cs typeface="Open Sans"/>
              <a:sym typeface="Open Sans"/>
            </a:endParaRPr>
          </a:p>
        </p:txBody>
      </p:sp>
      <p:sp>
        <p:nvSpPr>
          <p:cNvPr id="75" name="Google Shape;75;p11"/>
          <p:cNvSpPr/>
          <p:nvPr/>
        </p:nvSpPr>
        <p:spPr>
          <a:xfrm>
            <a:off x="3863100" y="2370372"/>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76" name="Google Shape;76;p11"/>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77" name="Google Shape;77;p11"/>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78" name="Google Shape;78;p11"/>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79" name="Google Shape;79;p1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
        <p:nvSpPr>
          <p:cNvPr id="165" name="Google Shape;165;p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p:nvPr/>
        </p:nvSpPr>
        <p:spPr>
          <a:xfrm>
            <a:off x="161550" y="1647900"/>
            <a:ext cx="8820900" cy="672300"/>
          </a:xfrm>
          <a:prstGeom prst="rect">
            <a:avLst/>
          </a:prstGeom>
          <a:noFill/>
          <a:ln>
            <a:noFill/>
          </a:ln>
        </p:spPr>
        <p:txBody>
          <a:bodyPr spcFirstLastPara="1" wrap="square" lIns="91425" tIns="91425" rIns="91425" bIns="91425" anchor="t" anchorCtr="0">
            <a:noAutofit/>
          </a:bodyPr>
          <a:lstStyle/>
          <a:p>
            <a:pPr marL="457200" lvl="0" indent="-368300" algn="ctr" rtl="0">
              <a:lnSpc>
                <a:spcPct val="115000"/>
              </a:lnSpc>
              <a:spcBef>
                <a:spcPts val="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This is what your website looks like right now. Let's change it! </a:t>
            </a:r>
            <a:endParaRPr sz="2200">
              <a:latin typeface="Open Sans"/>
              <a:ea typeface="Open Sans"/>
              <a:cs typeface="Open Sans"/>
              <a:sym typeface="Open Sans"/>
            </a:endParaRPr>
          </a:p>
        </p:txBody>
      </p:sp>
      <p:pic>
        <p:nvPicPr>
          <p:cNvPr id="290" name="Google Shape;290;p38"/>
          <p:cNvPicPr preferRelativeResize="0"/>
          <p:nvPr/>
        </p:nvPicPr>
        <p:blipFill rotWithShape="1">
          <a:blip r:embed="rId3">
            <a:alphaModFix/>
          </a:blip>
          <a:srcRect b="16471"/>
          <a:stretch/>
        </p:blipFill>
        <p:spPr>
          <a:xfrm>
            <a:off x="1043419" y="2582000"/>
            <a:ext cx="7057171" cy="4047250"/>
          </a:xfrm>
          <a:prstGeom prst="rect">
            <a:avLst/>
          </a:prstGeom>
          <a:noFill/>
          <a:ln w="19050" cap="flat" cmpd="sng">
            <a:solidFill>
              <a:srgbClr val="000000"/>
            </a:solidFill>
            <a:prstDash val="solid"/>
            <a:round/>
            <a:headEnd type="none" w="sm" len="sm"/>
            <a:tailEnd type="none" w="sm" len="sm"/>
          </a:ln>
        </p:spPr>
      </p:pic>
      <p:sp>
        <p:nvSpPr>
          <p:cNvPr id="291" name="Google Shape;291;p38"/>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Preview the Website</a:t>
            </a:r>
            <a:endParaRPr sz="3000"/>
          </a:p>
        </p:txBody>
      </p:sp>
      <p:sp>
        <p:nvSpPr>
          <p:cNvPr id="292" name="Google Shape;292;p3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p:nvPr/>
        </p:nvSpPr>
        <p:spPr>
          <a:xfrm>
            <a:off x="216450" y="1492250"/>
            <a:ext cx="8711100" cy="14766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Font typeface="Open Sans"/>
              <a:buAutoNum type="arabicPeriod"/>
            </a:pPr>
            <a:r>
              <a:rPr lang="en" sz="2200">
                <a:solidFill>
                  <a:schemeClr val="dk1"/>
                </a:solidFill>
                <a:latin typeface="Open Sans"/>
                <a:ea typeface="Open Sans"/>
                <a:cs typeface="Open Sans"/>
                <a:sym typeface="Open Sans"/>
              </a:rPr>
              <a:t>In the tab with your code, replace </a:t>
            </a:r>
            <a:r>
              <a:rPr lang="en" sz="2200">
                <a:solidFill>
                  <a:srgbClr val="5EA5E5"/>
                </a:solidFill>
                <a:latin typeface="Consolas"/>
                <a:ea typeface="Consolas"/>
                <a:cs typeface="Consolas"/>
                <a:sym typeface="Consolas"/>
              </a:rPr>
              <a:t>Your Name Here</a:t>
            </a:r>
            <a:r>
              <a:rPr lang="en" sz="2200">
                <a:solidFill>
                  <a:schemeClr val="dk1"/>
                </a:solidFill>
                <a:latin typeface="Open Sans"/>
                <a:ea typeface="Open Sans"/>
                <a:cs typeface="Open Sans"/>
                <a:sym typeface="Open Sans"/>
              </a:rPr>
              <a:t> (line 4) and </a:t>
            </a:r>
            <a:r>
              <a:rPr lang="en" sz="2200">
                <a:solidFill>
                  <a:srgbClr val="5EA5E5"/>
                </a:solidFill>
                <a:latin typeface="Consolas"/>
                <a:ea typeface="Consolas"/>
                <a:cs typeface="Consolas"/>
                <a:sym typeface="Consolas"/>
              </a:rPr>
              <a:t>What's your name, Hacker?</a:t>
            </a:r>
            <a:r>
              <a:rPr lang="en" sz="2200">
                <a:solidFill>
                  <a:schemeClr val="dk1"/>
                </a:solidFill>
                <a:latin typeface="Open Sans"/>
                <a:ea typeface="Open Sans"/>
                <a:cs typeface="Open Sans"/>
                <a:sym typeface="Open Sans"/>
              </a:rPr>
              <a:t> (line 15) with your name.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1000"/>
              </a:spcAft>
              <a:buClr>
                <a:schemeClr val="dk1"/>
              </a:buClr>
              <a:buSzPts val="2200"/>
              <a:buFont typeface="Open Sans"/>
              <a:buAutoNum type="arabicPeriod"/>
            </a:pPr>
            <a:r>
              <a:rPr lang="en" sz="2200">
                <a:solidFill>
                  <a:schemeClr val="dk1"/>
                </a:solidFill>
                <a:latin typeface="Open Sans"/>
                <a:ea typeface="Open Sans"/>
                <a:cs typeface="Open Sans"/>
                <a:sym typeface="Open Sans"/>
              </a:rPr>
              <a:t>Check the tab with the live version to see the changes! </a:t>
            </a:r>
            <a:endParaRPr sz="2200">
              <a:solidFill>
                <a:schemeClr val="dk1"/>
              </a:solidFill>
              <a:latin typeface="Open Sans"/>
              <a:ea typeface="Open Sans"/>
              <a:cs typeface="Open Sans"/>
              <a:sym typeface="Open Sans"/>
            </a:endParaRPr>
          </a:p>
        </p:txBody>
      </p:sp>
      <p:pic>
        <p:nvPicPr>
          <p:cNvPr id="298" name="Google Shape;298;p39"/>
          <p:cNvPicPr preferRelativeResize="0"/>
          <p:nvPr/>
        </p:nvPicPr>
        <p:blipFill>
          <a:blip r:embed="rId3">
            <a:alphaModFix/>
          </a:blip>
          <a:stretch>
            <a:fillRect/>
          </a:stretch>
        </p:blipFill>
        <p:spPr>
          <a:xfrm>
            <a:off x="1487375" y="3139400"/>
            <a:ext cx="6198050" cy="3554549"/>
          </a:xfrm>
          <a:prstGeom prst="rect">
            <a:avLst/>
          </a:prstGeom>
          <a:noFill/>
          <a:ln w="19050" cap="flat" cmpd="sng">
            <a:solidFill>
              <a:srgbClr val="000000"/>
            </a:solidFill>
            <a:prstDash val="solid"/>
            <a:round/>
            <a:headEnd type="none" w="sm" len="sm"/>
            <a:tailEnd type="none" w="sm" len="sm"/>
          </a:ln>
        </p:spPr>
      </p:pic>
      <p:sp>
        <p:nvSpPr>
          <p:cNvPr id="299" name="Google Shape;299;p39"/>
          <p:cNvSpPr txBox="1">
            <a:spLocks noGrp="1"/>
          </p:cNvSpPr>
          <p:nvPr>
            <p:ph type="title"/>
          </p:nvPr>
        </p:nvSpPr>
        <p:spPr>
          <a:xfrm>
            <a:off x="161550" y="6678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Make Your First Changes</a:t>
            </a:r>
            <a:endParaRPr sz="3000"/>
          </a:p>
        </p:txBody>
      </p:sp>
      <p:sp>
        <p:nvSpPr>
          <p:cNvPr id="300" name="Google Shape;300;p39"/>
          <p:cNvSpPr/>
          <p:nvPr/>
        </p:nvSpPr>
        <p:spPr>
          <a:xfrm>
            <a:off x="3605650" y="3900300"/>
            <a:ext cx="2263500" cy="171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3605650" y="6041300"/>
            <a:ext cx="2607300" cy="171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p:nvPr/>
        </p:nvSpPr>
        <p:spPr>
          <a:xfrm>
            <a:off x="336900" y="1647975"/>
            <a:ext cx="8470200" cy="7455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Make sure the website says your name, not Ada Lovelace!</a:t>
            </a:r>
            <a:endParaRPr sz="2200">
              <a:solidFill>
                <a:schemeClr val="dk1"/>
              </a:solidFill>
              <a:latin typeface="Open Sans"/>
              <a:ea typeface="Open Sans"/>
              <a:cs typeface="Open Sans"/>
              <a:sym typeface="Open Sans"/>
            </a:endParaRPr>
          </a:p>
        </p:txBody>
      </p:sp>
      <p:pic>
        <p:nvPicPr>
          <p:cNvPr id="308" name="Google Shape;308;p40"/>
          <p:cNvPicPr preferRelativeResize="0"/>
          <p:nvPr/>
        </p:nvPicPr>
        <p:blipFill>
          <a:blip r:embed="rId3">
            <a:alphaModFix/>
          </a:blip>
          <a:stretch>
            <a:fillRect/>
          </a:stretch>
        </p:blipFill>
        <p:spPr>
          <a:xfrm>
            <a:off x="971991" y="2578726"/>
            <a:ext cx="7237726" cy="4062525"/>
          </a:xfrm>
          <a:prstGeom prst="rect">
            <a:avLst/>
          </a:prstGeom>
          <a:noFill/>
          <a:ln w="19050" cap="flat" cmpd="sng">
            <a:solidFill>
              <a:srgbClr val="000000"/>
            </a:solidFill>
            <a:prstDash val="solid"/>
            <a:round/>
            <a:headEnd type="none" w="sm" len="sm"/>
            <a:tailEnd type="none" w="sm" len="sm"/>
          </a:ln>
        </p:spPr>
      </p:pic>
      <p:sp>
        <p:nvSpPr>
          <p:cNvPr id="309" name="Google Shape;309;p40"/>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Preview Your First Changes</a:t>
            </a:r>
            <a:endParaRPr sz="3000"/>
          </a:p>
        </p:txBody>
      </p:sp>
      <p:sp>
        <p:nvSpPr>
          <p:cNvPr id="310" name="Google Shape;310;p4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316" name="Google Shape;316;p41"/>
          <p:cNvSpPr txBox="1"/>
          <p:nvPr/>
        </p:nvSpPr>
        <p:spPr>
          <a:xfrm>
            <a:off x="576450" y="2471100"/>
            <a:ext cx="7991100" cy="19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That was pretty cool! We edited the HTML and saw live changes on our website. Let's dive into the project to understand what we just did! </a:t>
            </a:r>
            <a:endParaRPr sz="3000" b="1">
              <a:solidFill>
                <a:schemeClr val="lt1"/>
              </a:solidFill>
              <a:latin typeface="Open Sans"/>
              <a:ea typeface="Open Sans"/>
              <a:cs typeface="Open Sans"/>
              <a:sym typeface="Open Sans"/>
            </a:endParaRPr>
          </a:p>
        </p:txBody>
      </p:sp>
      <p:sp>
        <p:nvSpPr>
          <p:cNvPr id="317" name="Google Shape;317;p41"/>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2"/>
          <p:cNvSpPr txBox="1">
            <a:spLocks noGrp="1"/>
          </p:cNvSpPr>
          <p:nvPr>
            <p:ph type="body" idx="1"/>
          </p:nvPr>
        </p:nvSpPr>
        <p:spPr>
          <a:xfrm>
            <a:off x="5257175" y="1880850"/>
            <a:ext cx="3678900" cy="4297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b="1">
                <a:latin typeface="Courier New"/>
                <a:ea typeface="Courier New"/>
                <a:cs typeface="Courier New"/>
                <a:sym typeface="Courier New"/>
              </a:rPr>
              <a:t>assets/</a:t>
            </a:r>
            <a:r>
              <a:rPr lang="en" sz="2000"/>
              <a:t> – a folder where you can store images you want on your page </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000" b="1">
                <a:latin typeface="Courier New"/>
                <a:ea typeface="Courier New"/>
                <a:cs typeface="Courier New"/>
                <a:sym typeface="Courier New"/>
              </a:rPr>
              <a:t>README.md</a:t>
            </a:r>
            <a:r>
              <a:rPr lang="en" sz="2000"/>
              <a:t> – information about your website </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000" b="1">
                <a:latin typeface="Courier New"/>
                <a:ea typeface="Courier New"/>
                <a:cs typeface="Courier New"/>
                <a:sym typeface="Courier New"/>
              </a:rPr>
              <a:t>index.html</a:t>
            </a:r>
            <a:r>
              <a:rPr lang="en" sz="2000"/>
              <a:t> – the skeleton of your website</a:t>
            </a:r>
            <a:endParaRPr sz="2000"/>
          </a:p>
        </p:txBody>
      </p:sp>
      <p:sp>
        <p:nvSpPr>
          <p:cNvPr id="323" name="Google Shape;323;p42"/>
          <p:cNvSpPr txBox="1">
            <a:spLocks noGrp="1"/>
          </p:cNvSpPr>
          <p:nvPr>
            <p:ph type="sldNum" idx="12"/>
          </p:nvPr>
        </p:nvSpPr>
        <p:spPr>
          <a:xfrm>
            <a:off x="8576625" y="6428300"/>
            <a:ext cx="567300" cy="4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324" name="Google Shape;324;p42"/>
          <p:cNvPicPr preferRelativeResize="0"/>
          <p:nvPr/>
        </p:nvPicPr>
        <p:blipFill rotWithShape="1">
          <a:blip r:embed="rId3">
            <a:alphaModFix/>
          </a:blip>
          <a:srcRect b="10873"/>
          <a:stretch/>
        </p:blipFill>
        <p:spPr>
          <a:xfrm>
            <a:off x="402350" y="1880875"/>
            <a:ext cx="4566475" cy="4297451"/>
          </a:xfrm>
          <a:prstGeom prst="rect">
            <a:avLst/>
          </a:prstGeom>
          <a:noFill/>
          <a:ln w="19050" cap="flat" cmpd="sng">
            <a:solidFill>
              <a:srgbClr val="000000"/>
            </a:solidFill>
            <a:prstDash val="solid"/>
            <a:round/>
            <a:headEnd type="none" w="sm" len="sm"/>
            <a:tailEnd type="none" w="sm" len="sm"/>
          </a:ln>
        </p:spPr>
      </p:pic>
      <p:sp>
        <p:nvSpPr>
          <p:cNvPr id="325" name="Google Shape;325;p42"/>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are all these files?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3"/>
          <p:cNvSpPr txBox="1">
            <a:spLocks noGrp="1"/>
          </p:cNvSpPr>
          <p:nvPr>
            <p:ph type="body" idx="1"/>
          </p:nvPr>
        </p:nvSpPr>
        <p:spPr>
          <a:xfrm>
            <a:off x="5257175" y="1880850"/>
            <a:ext cx="3678900" cy="4297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b="1">
                <a:latin typeface="Courier New"/>
                <a:ea typeface="Courier New"/>
                <a:cs typeface="Courier New"/>
                <a:sym typeface="Courier New"/>
              </a:rPr>
              <a:t>media-queries.css</a:t>
            </a:r>
            <a:r>
              <a:rPr lang="en" sz="2000"/>
              <a:t> – a file that makes your website look nice on different devices (you won't be editing that file in this workshop) </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000" b="1">
                <a:latin typeface="Courier New"/>
                <a:ea typeface="Courier New"/>
                <a:cs typeface="Courier New"/>
                <a:sym typeface="Courier New"/>
              </a:rPr>
              <a:t>style.css</a:t>
            </a:r>
            <a:r>
              <a:rPr lang="en" sz="2000"/>
              <a:t> – a file that contains the main styling for your website (you will be editing this file) </a:t>
            </a:r>
            <a:endParaRPr sz="2000"/>
          </a:p>
        </p:txBody>
      </p:sp>
      <p:sp>
        <p:nvSpPr>
          <p:cNvPr id="331" name="Google Shape;331;p43"/>
          <p:cNvSpPr txBox="1">
            <a:spLocks noGrp="1"/>
          </p:cNvSpPr>
          <p:nvPr>
            <p:ph type="sldNum" idx="12"/>
          </p:nvPr>
        </p:nvSpPr>
        <p:spPr>
          <a:xfrm>
            <a:off x="8576625" y="6428300"/>
            <a:ext cx="567300" cy="4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32" name="Google Shape;332;p43"/>
          <p:cNvPicPr preferRelativeResize="0"/>
          <p:nvPr/>
        </p:nvPicPr>
        <p:blipFill rotWithShape="1">
          <a:blip r:embed="rId3">
            <a:alphaModFix/>
          </a:blip>
          <a:srcRect b="10873"/>
          <a:stretch/>
        </p:blipFill>
        <p:spPr>
          <a:xfrm>
            <a:off x="402350" y="1880875"/>
            <a:ext cx="4566475" cy="4297451"/>
          </a:xfrm>
          <a:prstGeom prst="rect">
            <a:avLst/>
          </a:prstGeom>
          <a:noFill/>
          <a:ln w="19050" cap="flat" cmpd="sng">
            <a:solidFill>
              <a:srgbClr val="000000"/>
            </a:solidFill>
            <a:prstDash val="solid"/>
            <a:round/>
            <a:headEnd type="none" w="sm" len="sm"/>
            <a:tailEnd type="none" w="sm" len="sm"/>
          </a:ln>
        </p:spPr>
      </p:pic>
      <p:sp>
        <p:nvSpPr>
          <p:cNvPr id="333" name="Google Shape;333;p43"/>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are all these files?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338" name="Google Shape;338;p44"/>
          <p:cNvGrpSpPr/>
          <p:nvPr/>
        </p:nvGrpSpPr>
        <p:grpSpPr>
          <a:xfrm>
            <a:off x="193637" y="3378430"/>
            <a:ext cx="8749947" cy="3092321"/>
            <a:chOff x="1874493" y="3698830"/>
            <a:chExt cx="5392879" cy="2940587"/>
          </a:xfrm>
        </p:grpSpPr>
        <p:grpSp>
          <p:nvGrpSpPr>
            <p:cNvPr id="339" name="Google Shape;339;p44"/>
            <p:cNvGrpSpPr/>
            <p:nvPr/>
          </p:nvGrpSpPr>
          <p:grpSpPr>
            <a:xfrm>
              <a:off x="1874493" y="3698830"/>
              <a:ext cx="5392879" cy="2940587"/>
              <a:chOff x="1248950" y="4479490"/>
              <a:chExt cx="6322250" cy="2903996"/>
            </a:xfrm>
          </p:grpSpPr>
          <p:grpSp>
            <p:nvGrpSpPr>
              <p:cNvPr id="340" name="Google Shape;340;p44"/>
              <p:cNvGrpSpPr/>
              <p:nvPr/>
            </p:nvGrpSpPr>
            <p:grpSpPr>
              <a:xfrm>
                <a:off x="1248950" y="4479490"/>
                <a:ext cx="6322250" cy="2903996"/>
                <a:chOff x="1248950" y="4479490"/>
                <a:chExt cx="6322250" cy="2903996"/>
              </a:xfrm>
            </p:grpSpPr>
            <p:sp>
              <p:nvSpPr>
                <p:cNvPr id="341" name="Google Shape;341;p44"/>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44"/>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4"/>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44"/>
            <p:cNvGrpSpPr/>
            <p:nvPr/>
          </p:nvGrpSpPr>
          <p:grpSpPr>
            <a:xfrm>
              <a:off x="1920399" y="3938671"/>
              <a:ext cx="5300781" cy="2676802"/>
              <a:chOff x="1464692" y="2521244"/>
              <a:chExt cx="6214280" cy="2829600"/>
            </a:xfrm>
          </p:grpSpPr>
          <p:sp>
            <p:nvSpPr>
              <p:cNvPr id="348" name="Google Shape;348;p44"/>
              <p:cNvSpPr txBox="1"/>
              <p:nvPr/>
            </p:nvSpPr>
            <p:spPr>
              <a:xfrm>
                <a:off x="1831372" y="2521244"/>
                <a:ext cx="5847600" cy="2829600"/>
              </a:xfrm>
              <a:prstGeom prst="rect">
                <a:avLst/>
              </a:prstGeom>
              <a:noFill/>
              <a:ln>
                <a:noFill/>
              </a:ln>
            </p:spPr>
            <p:txBody>
              <a:bodyPr spcFirstLastPara="1" wrap="square" lIns="91425" tIns="91425" rIns="91425" bIns="91425" anchor="t" anchorCtr="0">
                <a:noAutofit/>
              </a:bodyPr>
              <a:lstStyle/>
              <a:p>
                <a:pPr marL="0" lvl="0" indent="0" algn="l" rtl="0">
                  <a:lnSpc>
                    <a:spcPct val="110795"/>
                  </a:lnSpc>
                  <a:spcBef>
                    <a:spcPts val="0"/>
                  </a:spcBef>
                  <a:spcAft>
                    <a:spcPts val="0"/>
                  </a:spcAft>
                  <a:buNone/>
                </a:pPr>
                <a:r>
                  <a:rPr lang="en">
                    <a:solidFill>
                      <a:srgbClr val="4C8317"/>
                    </a:solidFill>
                    <a:latin typeface="Consolas"/>
                    <a:ea typeface="Consolas"/>
                    <a:cs typeface="Consolas"/>
                    <a:sym typeface="Consolas"/>
                  </a:rPr>
                  <a:t>&lt;!DOCTYPE html&gt;</a:t>
                </a:r>
                <a:br>
                  <a:rPr lang="en">
                    <a:solidFill>
                      <a:srgbClr val="333333"/>
                    </a:solidFill>
                    <a:latin typeface="Consolas"/>
                    <a:ea typeface="Consolas"/>
                    <a:cs typeface="Consolas"/>
                    <a:sym typeface="Consolas"/>
                  </a:rPr>
                </a:br>
                <a:r>
                  <a:rPr lang="en" b="1">
                    <a:solidFill>
                      <a:srgbClr val="1E90FF"/>
                    </a:solidFill>
                    <a:latin typeface="Consolas"/>
                    <a:ea typeface="Consolas"/>
                    <a:cs typeface="Consolas"/>
                    <a:sym typeface="Consolas"/>
                  </a:rPr>
                  <a:t>&lt;html&gt;</a:t>
                </a:r>
                <a:endParaRPr b="1">
                  <a:solidFill>
                    <a:srgbClr val="1E90FF"/>
                  </a:solidFill>
                  <a:latin typeface="Consolas"/>
                  <a:ea typeface="Consolas"/>
                  <a:cs typeface="Consolas"/>
                  <a:sym typeface="Consolas"/>
                </a:endParaRPr>
              </a:p>
              <a:p>
                <a:pPr marL="0" lvl="0" indent="0" algn="l" rtl="0">
                  <a:lnSpc>
                    <a:spcPct val="110795"/>
                  </a:lnSpc>
                  <a:spcBef>
                    <a:spcPts val="0"/>
                  </a:spcBef>
                  <a:spcAft>
                    <a:spcPts val="0"/>
                  </a:spcAft>
                  <a:buNone/>
                </a:pPr>
                <a:r>
                  <a:rPr lang="en" b="1">
                    <a:solidFill>
                      <a:srgbClr val="1E90FF"/>
                    </a:solidFill>
                    <a:latin typeface="Consolas"/>
                    <a:ea typeface="Consolas"/>
                    <a:cs typeface="Consolas"/>
                    <a:sym typeface="Consolas"/>
                  </a:rPr>
                  <a:t>  &lt;head&gt;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&lt;meta</a:t>
                </a:r>
                <a:r>
                  <a:rPr lang="en">
                    <a:solidFill>
                      <a:srgbClr val="333333"/>
                    </a:solidFill>
                    <a:latin typeface="Consolas"/>
                    <a:ea typeface="Consolas"/>
                    <a:cs typeface="Consolas"/>
                    <a:sym typeface="Consolas"/>
                  </a:rPr>
                  <a:t> </a:t>
                </a:r>
                <a:r>
                  <a:rPr lang="en">
                    <a:solidFill>
                      <a:srgbClr val="1E90FF"/>
                    </a:solidFill>
                    <a:latin typeface="Consolas"/>
                    <a:ea typeface="Consolas"/>
                    <a:cs typeface="Consolas"/>
                    <a:sym typeface="Consolas"/>
                  </a:rPr>
                  <a:t>charset=</a:t>
                </a:r>
                <a:r>
                  <a:rPr lang="en">
                    <a:solidFill>
                      <a:srgbClr val="AA5500"/>
                    </a:solidFill>
                    <a:latin typeface="Consolas"/>
                    <a:ea typeface="Consolas"/>
                    <a:cs typeface="Consolas"/>
                    <a:sym typeface="Consolas"/>
                  </a:rPr>
                  <a:t>"utf-8"</a:t>
                </a:r>
                <a:r>
                  <a:rPr lang="en" b="1">
                    <a:solidFill>
                      <a:srgbClr val="1E90FF"/>
                    </a:solidFill>
                    <a:latin typeface="Consolas"/>
                    <a:ea typeface="Consolas"/>
                    <a:cs typeface="Consolas"/>
                    <a:sym typeface="Consolas"/>
                  </a:rPr>
                  <a:t>&gt;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&lt;title&gt;</a:t>
                </a:r>
                <a:r>
                  <a:rPr lang="en">
                    <a:solidFill>
                      <a:srgbClr val="FFFFFF"/>
                    </a:solidFill>
                    <a:latin typeface="Consolas"/>
                    <a:ea typeface="Consolas"/>
                    <a:cs typeface="Consolas"/>
                    <a:sym typeface="Consolas"/>
                  </a:rPr>
                  <a:t>Title of Your Website</a:t>
                </a:r>
                <a:r>
                  <a:rPr lang="en" b="1">
                    <a:solidFill>
                      <a:srgbClr val="1E90FF"/>
                    </a:solidFill>
                    <a:latin typeface="Consolas"/>
                    <a:ea typeface="Consolas"/>
                    <a:cs typeface="Consolas"/>
                    <a:sym typeface="Consolas"/>
                  </a:rPr>
                  <a:t>&lt;/title&gt;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lang="en">
                    <a:solidFill>
                      <a:srgbClr val="CCCCCC"/>
                    </a:solidFill>
                    <a:latin typeface="Consolas"/>
                    <a:ea typeface="Consolas"/>
                    <a:cs typeface="Consolas"/>
                    <a:sym typeface="Consolas"/>
                  </a:rPr>
                  <a:t>    // Body Content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lang="en" b="1">
                    <a:solidFill>
                      <a:srgbClr val="1E90FF"/>
                    </a:solidFill>
                    <a:latin typeface="Consolas"/>
                    <a:ea typeface="Consolas"/>
                    <a:cs typeface="Consolas"/>
                    <a:sym typeface="Consolas"/>
                  </a:rPr>
                  <a:t>&lt;/html&gt;</a:t>
                </a:r>
                <a:endParaRPr>
                  <a:solidFill>
                    <a:srgbClr val="F1C232"/>
                  </a:solidFill>
                  <a:latin typeface="Consolas"/>
                  <a:ea typeface="Consolas"/>
                  <a:cs typeface="Consolas"/>
                  <a:sym typeface="Consolas"/>
                </a:endParaRPr>
              </a:p>
              <a:p>
                <a:pPr marL="0" lvl="0" indent="0" algn="l" rtl="0">
                  <a:spcBef>
                    <a:spcPts val="0"/>
                  </a:spcBef>
                  <a:spcAft>
                    <a:spcPts val="0"/>
                  </a:spcAft>
                  <a:buNone/>
                </a:pPr>
                <a:endParaRPr>
                  <a:solidFill>
                    <a:srgbClr val="F7D48B"/>
                  </a:solidFill>
                  <a:latin typeface="Consolas"/>
                  <a:ea typeface="Consolas"/>
                  <a:cs typeface="Consolas"/>
                  <a:sym typeface="Consolas"/>
                </a:endParaRPr>
              </a:p>
            </p:txBody>
          </p:sp>
          <p:sp>
            <p:nvSpPr>
              <p:cNvPr id="349" name="Google Shape;349;p44"/>
              <p:cNvSpPr txBox="1"/>
              <p:nvPr/>
            </p:nvSpPr>
            <p:spPr>
              <a:xfrm>
                <a:off x="1464692" y="2582317"/>
                <a:ext cx="3513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marL="0" lvl="0" indent="0" algn="l" rtl="0">
                  <a:spcBef>
                    <a:spcPts val="0"/>
                  </a:spcBef>
                  <a:spcAft>
                    <a:spcPts val="0"/>
                  </a:spcAft>
                  <a:buNone/>
                </a:pPr>
                <a:endParaRPr>
                  <a:solidFill>
                    <a:srgbClr val="EAEAEA"/>
                  </a:solidFill>
                  <a:latin typeface="Consolas"/>
                  <a:ea typeface="Consolas"/>
                  <a:cs typeface="Consolas"/>
                  <a:sym typeface="Consolas"/>
                </a:endParaRPr>
              </a:p>
            </p:txBody>
          </p:sp>
        </p:grpSp>
      </p:grpSp>
      <p:grpSp>
        <p:nvGrpSpPr>
          <p:cNvPr id="350" name="Google Shape;350;p44"/>
          <p:cNvGrpSpPr/>
          <p:nvPr/>
        </p:nvGrpSpPr>
        <p:grpSpPr>
          <a:xfrm>
            <a:off x="194450" y="2127692"/>
            <a:ext cx="8746803" cy="1113046"/>
            <a:chOff x="174598" y="3273624"/>
            <a:chExt cx="4195311" cy="1957176"/>
          </a:xfrm>
        </p:grpSpPr>
        <p:grpSp>
          <p:nvGrpSpPr>
            <p:cNvPr id="351" name="Google Shape;351;p44"/>
            <p:cNvGrpSpPr/>
            <p:nvPr/>
          </p:nvGrpSpPr>
          <p:grpSpPr>
            <a:xfrm>
              <a:off x="174598" y="3621600"/>
              <a:ext cx="4195311" cy="1609200"/>
              <a:chOff x="160339" y="0"/>
              <a:chExt cx="5525235" cy="1609200"/>
            </a:xfrm>
          </p:grpSpPr>
          <p:sp>
            <p:nvSpPr>
              <p:cNvPr id="352" name="Google Shape;352;p44"/>
              <p:cNvSpPr/>
              <p:nvPr/>
            </p:nvSpPr>
            <p:spPr>
              <a:xfrm>
                <a:off x="160474" y="0"/>
                <a:ext cx="5525100" cy="16092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53" name="Google Shape;353;p44"/>
              <p:cNvSpPr txBox="1"/>
              <p:nvPr/>
            </p:nvSpPr>
            <p:spPr>
              <a:xfrm>
                <a:off x="160339" y="622146"/>
                <a:ext cx="5525100" cy="987000"/>
              </a:xfrm>
              <a:prstGeom prst="rect">
                <a:avLst/>
              </a:prstGeom>
              <a:noFill/>
              <a:ln>
                <a:noFill/>
              </a:ln>
            </p:spPr>
            <p:txBody>
              <a:bodyPr spcFirstLastPara="1" wrap="square" lIns="50800" tIns="50800" rIns="50800" bIns="50800" anchor="t" anchorCtr="0">
                <a:noAutofit/>
              </a:bodyPr>
              <a:lstStyle/>
              <a:p>
                <a:pPr marL="0" lvl="0" indent="0" algn="ctr" rtl="0">
                  <a:lnSpc>
                    <a:spcPct val="115000"/>
                  </a:lnSpc>
                  <a:spcBef>
                    <a:spcPts val="0"/>
                  </a:spcBef>
                  <a:spcAft>
                    <a:spcPts val="1000"/>
                  </a:spcAft>
                  <a:buClr>
                    <a:srgbClr val="000000"/>
                  </a:buClr>
                  <a:buSzPts val="1100"/>
                  <a:buFont typeface="Arial"/>
                  <a:buNone/>
                </a:pPr>
                <a:r>
                  <a:rPr lang="en" sz="1700" b="1" u="sng">
                    <a:latin typeface="Open Sans"/>
                    <a:ea typeface="Open Sans"/>
                    <a:cs typeface="Open Sans"/>
                    <a:sym typeface="Open Sans"/>
                  </a:rPr>
                  <a:t>HTML</a:t>
                </a:r>
                <a:r>
                  <a:rPr lang="en" sz="1700" b="1">
                    <a:latin typeface="Open Sans"/>
                    <a:ea typeface="Open Sans"/>
                    <a:cs typeface="Open Sans"/>
                    <a:sym typeface="Open Sans"/>
                  </a:rPr>
                  <a:t> </a:t>
                </a:r>
                <a:r>
                  <a:rPr lang="en" sz="1700" b="1">
                    <a:solidFill>
                      <a:srgbClr val="000000"/>
                    </a:solidFill>
                    <a:latin typeface="Open Sans"/>
                    <a:ea typeface="Open Sans"/>
                    <a:cs typeface="Open Sans"/>
                    <a:sym typeface="Open Sans"/>
                  </a:rPr>
                  <a:t>(hypertext markup language):</a:t>
                </a:r>
                <a:r>
                  <a:rPr lang="en" sz="1700">
                    <a:solidFill>
                      <a:srgbClr val="000000"/>
                    </a:solidFill>
                    <a:latin typeface="Open Sans"/>
                    <a:ea typeface="Open Sans"/>
                    <a:cs typeface="Open Sans"/>
                    <a:sym typeface="Open Sans"/>
                  </a:rPr>
                  <a:t> </a:t>
                </a:r>
                <a:r>
                  <a:rPr lang="en" sz="1700">
                    <a:latin typeface="Open Sans"/>
                    <a:ea typeface="Open Sans"/>
                    <a:cs typeface="Open Sans"/>
                    <a:sym typeface="Open Sans"/>
                  </a:rPr>
                  <a:t>HTML is the code that structures webpages.</a:t>
                </a:r>
                <a:endParaRPr sz="1700">
                  <a:latin typeface="Open Sans"/>
                  <a:ea typeface="Open Sans"/>
                  <a:cs typeface="Open Sans"/>
                  <a:sym typeface="Open Sans"/>
                </a:endParaRPr>
              </a:p>
            </p:txBody>
          </p:sp>
        </p:grpSp>
        <p:sp>
          <p:nvSpPr>
            <p:cNvPr id="354" name="Google Shape;354;p44"/>
            <p:cNvSpPr/>
            <p:nvPr/>
          </p:nvSpPr>
          <p:spPr>
            <a:xfrm>
              <a:off x="174705" y="3273624"/>
              <a:ext cx="4195200" cy="7011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
        <p:nvSpPr>
          <p:cNvPr id="355" name="Google Shape;355;p44"/>
          <p:cNvSpPr txBox="1"/>
          <p:nvPr/>
        </p:nvSpPr>
        <p:spPr>
          <a:xfrm>
            <a:off x="293850" y="1449075"/>
            <a:ext cx="8556300" cy="617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a:latin typeface="Open Sans"/>
                <a:ea typeface="Open Sans"/>
                <a:cs typeface="Open Sans"/>
                <a:sym typeface="Open Sans"/>
              </a:rPr>
              <a:t>HTML is the skeleton of every webpage on the internet. </a:t>
            </a:r>
            <a:endParaRPr sz="2200">
              <a:latin typeface="Open Sans"/>
              <a:ea typeface="Open Sans"/>
              <a:cs typeface="Open Sans"/>
              <a:sym typeface="Open Sans"/>
            </a:endParaRPr>
          </a:p>
        </p:txBody>
      </p:sp>
      <p:sp>
        <p:nvSpPr>
          <p:cNvPr id="356" name="Google Shape;356;p44"/>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is HTML?</a:t>
            </a:r>
            <a:endParaRPr sz="3000"/>
          </a:p>
        </p:txBody>
      </p:sp>
      <p:sp>
        <p:nvSpPr>
          <p:cNvPr id="357" name="Google Shape;357;p4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txBox="1">
            <a:spLocks noGrp="1"/>
          </p:cNvSpPr>
          <p:nvPr>
            <p:ph type="body" idx="1"/>
          </p:nvPr>
        </p:nvSpPr>
        <p:spPr>
          <a:xfrm>
            <a:off x="391800" y="3378425"/>
            <a:ext cx="8360400" cy="877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latin typeface="Courier New"/>
                <a:ea typeface="Courier New"/>
                <a:cs typeface="Courier New"/>
                <a:sym typeface="Courier New"/>
              </a:rPr>
              <a:t>&lt;body&gt;   /* Content */   &lt;/body&gt;</a:t>
            </a:r>
            <a:endParaRPr sz="2400">
              <a:latin typeface="Courier New"/>
              <a:ea typeface="Courier New"/>
              <a:cs typeface="Courier New"/>
              <a:sym typeface="Courier New"/>
            </a:endParaRPr>
          </a:p>
        </p:txBody>
      </p:sp>
      <p:sp>
        <p:nvSpPr>
          <p:cNvPr id="363" name="Google Shape;363;p45"/>
          <p:cNvSpPr/>
          <p:nvPr/>
        </p:nvSpPr>
        <p:spPr>
          <a:xfrm>
            <a:off x="1890000" y="4206725"/>
            <a:ext cx="804900" cy="49200"/>
          </a:xfrm>
          <a:prstGeom prst="rect">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a:off x="3303000" y="4206725"/>
            <a:ext cx="2367000" cy="49200"/>
          </a:xfrm>
          <a:prstGeom prst="rect">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a:off x="6278100" y="4206725"/>
            <a:ext cx="1110900" cy="49200"/>
          </a:xfrm>
          <a:prstGeom prst="rect">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45"/>
          <p:cNvCxnSpPr/>
          <p:nvPr/>
        </p:nvCxnSpPr>
        <p:spPr>
          <a:xfrm rot="10800000">
            <a:off x="2286600" y="4469900"/>
            <a:ext cx="11700" cy="949800"/>
          </a:xfrm>
          <a:prstGeom prst="straightConnector1">
            <a:avLst/>
          </a:prstGeom>
          <a:noFill/>
          <a:ln w="38100" cap="flat" cmpd="sng">
            <a:solidFill>
              <a:schemeClr val="dk2"/>
            </a:solidFill>
            <a:prstDash val="solid"/>
            <a:round/>
            <a:headEnd type="none" w="med" len="med"/>
            <a:tailEnd type="triangle" w="med" len="med"/>
          </a:ln>
        </p:spPr>
      </p:cxnSp>
      <p:sp>
        <p:nvSpPr>
          <p:cNvPr id="367" name="Google Shape;367;p45"/>
          <p:cNvSpPr txBox="1">
            <a:spLocks noGrp="1"/>
          </p:cNvSpPr>
          <p:nvPr>
            <p:ph type="body" idx="1"/>
          </p:nvPr>
        </p:nvSpPr>
        <p:spPr>
          <a:xfrm>
            <a:off x="306300" y="5303825"/>
            <a:ext cx="8360400" cy="877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t>Opening Tag            Content             Closing Tag</a:t>
            </a:r>
            <a:endParaRPr sz="2400"/>
          </a:p>
        </p:txBody>
      </p:sp>
      <p:cxnSp>
        <p:nvCxnSpPr>
          <p:cNvPr id="368" name="Google Shape;368;p45"/>
          <p:cNvCxnSpPr/>
          <p:nvPr/>
        </p:nvCxnSpPr>
        <p:spPr>
          <a:xfrm rot="10800000">
            <a:off x="4480650" y="4469900"/>
            <a:ext cx="11700" cy="949800"/>
          </a:xfrm>
          <a:prstGeom prst="straightConnector1">
            <a:avLst/>
          </a:prstGeom>
          <a:noFill/>
          <a:ln w="38100" cap="flat" cmpd="sng">
            <a:solidFill>
              <a:schemeClr val="dk2"/>
            </a:solidFill>
            <a:prstDash val="solid"/>
            <a:round/>
            <a:headEnd type="none" w="med" len="med"/>
            <a:tailEnd type="triangle" w="med" len="med"/>
          </a:ln>
        </p:spPr>
      </p:cxnSp>
      <p:cxnSp>
        <p:nvCxnSpPr>
          <p:cNvPr id="369" name="Google Shape;369;p45"/>
          <p:cNvCxnSpPr/>
          <p:nvPr/>
        </p:nvCxnSpPr>
        <p:spPr>
          <a:xfrm rot="10800000">
            <a:off x="6827700" y="4433300"/>
            <a:ext cx="11700" cy="949800"/>
          </a:xfrm>
          <a:prstGeom prst="straightConnector1">
            <a:avLst/>
          </a:prstGeom>
          <a:noFill/>
          <a:ln w="38100" cap="flat" cmpd="sng">
            <a:solidFill>
              <a:schemeClr val="dk2"/>
            </a:solidFill>
            <a:prstDash val="solid"/>
            <a:round/>
            <a:headEnd type="none" w="med" len="med"/>
            <a:tailEnd type="triangle" w="med" len="med"/>
          </a:ln>
        </p:spPr>
      </p:cxnSp>
      <p:sp>
        <p:nvSpPr>
          <p:cNvPr id="370" name="Google Shape;370;p45"/>
          <p:cNvSpPr txBox="1">
            <a:spLocks noGrp="1"/>
          </p:cNvSpPr>
          <p:nvPr>
            <p:ph type="body" idx="1"/>
          </p:nvPr>
        </p:nvSpPr>
        <p:spPr>
          <a:xfrm>
            <a:off x="391800" y="1754613"/>
            <a:ext cx="8360400" cy="1406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t>Most HTML elements consist of an opening tag, content, and a closing tag.  Important exceptions include the </a:t>
            </a:r>
            <a:r>
              <a:rPr lang="en" sz="2000" b="1">
                <a:latin typeface="Courier New"/>
                <a:ea typeface="Courier New"/>
                <a:cs typeface="Courier New"/>
                <a:sym typeface="Courier New"/>
              </a:rPr>
              <a:t>&lt;link&gt;</a:t>
            </a:r>
            <a:r>
              <a:rPr lang="en" sz="2000"/>
              <a:t> and </a:t>
            </a:r>
            <a:r>
              <a:rPr lang="en" sz="2000" b="1">
                <a:latin typeface="Courier New"/>
                <a:ea typeface="Courier New"/>
                <a:cs typeface="Courier New"/>
                <a:sym typeface="Courier New"/>
              </a:rPr>
              <a:t>&lt;img&gt;</a:t>
            </a:r>
            <a:r>
              <a:rPr lang="en" sz="2000"/>
              <a:t> tags, which are called "self-closing" tags. </a:t>
            </a:r>
            <a:endParaRPr sz="2000"/>
          </a:p>
        </p:txBody>
      </p:sp>
      <p:sp>
        <p:nvSpPr>
          <p:cNvPr id="371" name="Google Shape;371;p4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72" name="Google Shape;372;p45"/>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HTML Syntax</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p:nvPr/>
        </p:nvSpPr>
        <p:spPr>
          <a:xfrm>
            <a:off x="608850" y="1387650"/>
            <a:ext cx="7926300" cy="24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b="1">
                <a:solidFill>
                  <a:srgbClr val="5EA5E5"/>
                </a:solidFill>
                <a:latin typeface="Open Sans"/>
                <a:ea typeface="Open Sans"/>
                <a:cs typeface="Open Sans"/>
                <a:sym typeface="Open Sans"/>
              </a:rPr>
              <a:t>What does this code mean?</a:t>
            </a:r>
            <a:endParaRPr sz="2200" b="1">
              <a:solidFill>
                <a:srgbClr val="5EA5E5"/>
              </a:solidFill>
              <a:latin typeface="Open Sans"/>
              <a:ea typeface="Open Sans"/>
              <a:cs typeface="Open Sans"/>
              <a:sym typeface="Open Sans"/>
            </a:endParaRPr>
          </a:p>
          <a:p>
            <a:pPr marL="457200" lvl="0" indent="-342900" algn="l" rtl="0">
              <a:lnSpc>
                <a:spcPct val="115000"/>
              </a:lnSpc>
              <a:spcBef>
                <a:spcPts val="1000"/>
              </a:spcBef>
              <a:spcAft>
                <a:spcPts val="0"/>
              </a:spcAft>
              <a:buSzPts val="1800"/>
              <a:buFont typeface="Open Sans"/>
              <a:buChar char="●"/>
            </a:pPr>
            <a:r>
              <a:rPr lang="en" sz="1800" b="1">
                <a:latin typeface="Open Sans"/>
                <a:ea typeface="Open Sans"/>
                <a:cs typeface="Open Sans"/>
                <a:sym typeface="Open Sans"/>
              </a:rPr>
              <a:t>Line 1:</a:t>
            </a:r>
            <a:r>
              <a:rPr lang="en" sz="1800">
                <a:latin typeface="Open Sans"/>
                <a:ea typeface="Open Sans"/>
                <a:cs typeface="Open Sans"/>
                <a:sym typeface="Open Sans"/>
              </a:rPr>
              <a:t> Specifies that the code below is HTML. </a:t>
            </a:r>
            <a:endParaRPr sz="1800">
              <a:latin typeface="Open Sans"/>
              <a:ea typeface="Open Sans"/>
              <a:cs typeface="Open Sans"/>
              <a:sym typeface="Open Sans"/>
            </a:endParaRPr>
          </a:p>
          <a:p>
            <a:pPr marL="457200" lvl="0" indent="-342900" algn="l" rtl="0">
              <a:lnSpc>
                <a:spcPct val="115000"/>
              </a:lnSpc>
              <a:spcBef>
                <a:spcPts val="1000"/>
              </a:spcBef>
              <a:spcAft>
                <a:spcPts val="0"/>
              </a:spcAft>
              <a:buSzPts val="1800"/>
              <a:buFont typeface="Open Sans"/>
              <a:buChar char="●"/>
            </a:pPr>
            <a:r>
              <a:rPr lang="en" sz="1800" b="1">
                <a:solidFill>
                  <a:schemeClr val="dk1"/>
                </a:solidFill>
                <a:latin typeface="Open Sans"/>
                <a:ea typeface="Open Sans"/>
                <a:cs typeface="Open Sans"/>
                <a:sym typeface="Open Sans"/>
              </a:rPr>
              <a:t>Line 2:</a:t>
            </a:r>
            <a:r>
              <a:rPr lang="en" sz="1800">
                <a:solidFill>
                  <a:schemeClr val="dk1"/>
                </a:solidFill>
                <a:latin typeface="Open Sans"/>
                <a:ea typeface="Open Sans"/>
                <a:cs typeface="Open Sans"/>
                <a:sym typeface="Open Sans"/>
              </a:rPr>
              <a:t> This is an opening </a:t>
            </a:r>
            <a:r>
              <a:rPr lang="en" sz="1800" b="1">
                <a:solidFill>
                  <a:schemeClr val="dk1"/>
                </a:solidFill>
                <a:latin typeface="Courier New"/>
                <a:ea typeface="Courier New"/>
                <a:cs typeface="Courier New"/>
                <a:sym typeface="Courier New"/>
              </a:rPr>
              <a:t>&lt;html&gt;</a:t>
            </a:r>
            <a:r>
              <a:rPr lang="en" sz="1800">
                <a:solidFill>
                  <a:schemeClr val="dk1"/>
                </a:solidFill>
                <a:latin typeface="Open Sans"/>
                <a:ea typeface="Open Sans"/>
                <a:cs typeface="Open Sans"/>
                <a:sym typeface="Open Sans"/>
              </a:rPr>
              <a:t> tag. </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1000"/>
              </a:spcAft>
              <a:buClr>
                <a:schemeClr val="dk1"/>
              </a:buClr>
              <a:buSzPts val="1800"/>
              <a:buFont typeface="Open Sans"/>
              <a:buChar char="●"/>
            </a:pPr>
            <a:r>
              <a:rPr lang="en" sz="1800" b="1">
                <a:solidFill>
                  <a:schemeClr val="dk1"/>
                </a:solidFill>
                <a:latin typeface="Open Sans"/>
                <a:ea typeface="Open Sans"/>
                <a:cs typeface="Open Sans"/>
                <a:sym typeface="Open Sans"/>
              </a:rPr>
              <a:t>Line 3:</a:t>
            </a:r>
            <a:r>
              <a:rPr lang="en" sz="1800">
                <a:solidFill>
                  <a:schemeClr val="dk1"/>
                </a:solidFill>
                <a:latin typeface="Open Sans"/>
                <a:ea typeface="Open Sans"/>
                <a:cs typeface="Open Sans"/>
                <a:sym typeface="Open Sans"/>
              </a:rPr>
              <a:t> The </a:t>
            </a:r>
            <a:r>
              <a:rPr lang="en" sz="1800" b="1">
                <a:solidFill>
                  <a:schemeClr val="dk1"/>
                </a:solidFill>
                <a:latin typeface="Courier New"/>
                <a:ea typeface="Courier New"/>
                <a:cs typeface="Courier New"/>
                <a:sym typeface="Courier New"/>
              </a:rPr>
              <a:t>&lt;head&gt;</a:t>
            </a:r>
            <a:r>
              <a:rPr lang="en" sz="1800">
                <a:solidFill>
                  <a:schemeClr val="dk1"/>
                </a:solidFill>
                <a:latin typeface="Open Sans"/>
                <a:ea typeface="Open Sans"/>
                <a:cs typeface="Open Sans"/>
                <a:sym typeface="Open Sans"/>
              </a:rPr>
              <a:t> tag contains information about your website. This isn't visible to users. </a:t>
            </a:r>
            <a:endParaRPr sz="1800">
              <a:solidFill>
                <a:schemeClr val="dk1"/>
              </a:solidFill>
              <a:latin typeface="Open Sans"/>
              <a:ea typeface="Open Sans"/>
              <a:cs typeface="Open Sans"/>
              <a:sym typeface="Open Sans"/>
            </a:endParaRPr>
          </a:p>
        </p:txBody>
      </p:sp>
      <p:grpSp>
        <p:nvGrpSpPr>
          <p:cNvPr id="378" name="Google Shape;378;p46"/>
          <p:cNvGrpSpPr/>
          <p:nvPr/>
        </p:nvGrpSpPr>
        <p:grpSpPr>
          <a:xfrm>
            <a:off x="399282" y="3740731"/>
            <a:ext cx="8345481" cy="2971757"/>
            <a:chOff x="1874493" y="3698830"/>
            <a:chExt cx="5392879" cy="2940587"/>
          </a:xfrm>
        </p:grpSpPr>
        <p:grpSp>
          <p:nvGrpSpPr>
            <p:cNvPr id="379" name="Google Shape;379;p46"/>
            <p:cNvGrpSpPr/>
            <p:nvPr/>
          </p:nvGrpSpPr>
          <p:grpSpPr>
            <a:xfrm>
              <a:off x="1874493" y="3698830"/>
              <a:ext cx="5392879" cy="2940587"/>
              <a:chOff x="1248950" y="4479490"/>
              <a:chExt cx="6322250" cy="2903996"/>
            </a:xfrm>
          </p:grpSpPr>
          <p:grpSp>
            <p:nvGrpSpPr>
              <p:cNvPr id="380" name="Google Shape;380;p46"/>
              <p:cNvGrpSpPr/>
              <p:nvPr/>
            </p:nvGrpSpPr>
            <p:grpSpPr>
              <a:xfrm>
                <a:off x="1248950" y="4479490"/>
                <a:ext cx="6322250" cy="2903996"/>
                <a:chOff x="1248950" y="4479490"/>
                <a:chExt cx="6322250" cy="2903996"/>
              </a:xfrm>
            </p:grpSpPr>
            <p:sp>
              <p:nvSpPr>
                <p:cNvPr id="381" name="Google Shape;381;p46"/>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6"/>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6"/>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6"/>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6"/>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6"/>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46"/>
            <p:cNvGrpSpPr/>
            <p:nvPr/>
          </p:nvGrpSpPr>
          <p:grpSpPr>
            <a:xfrm>
              <a:off x="1920399" y="3938671"/>
              <a:ext cx="5300781" cy="2676802"/>
              <a:chOff x="1464692" y="2521244"/>
              <a:chExt cx="6214280" cy="2829600"/>
            </a:xfrm>
          </p:grpSpPr>
          <p:sp>
            <p:nvSpPr>
              <p:cNvPr id="388" name="Google Shape;388;p46"/>
              <p:cNvSpPr txBox="1"/>
              <p:nvPr/>
            </p:nvSpPr>
            <p:spPr>
              <a:xfrm>
                <a:off x="1831372" y="2521244"/>
                <a:ext cx="5847600" cy="2829600"/>
              </a:xfrm>
              <a:prstGeom prst="rect">
                <a:avLst/>
              </a:prstGeom>
              <a:noFill/>
              <a:ln>
                <a:noFill/>
              </a:ln>
            </p:spPr>
            <p:txBody>
              <a:bodyPr spcFirstLastPara="1" wrap="square" lIns="91425" tIns="91425" rIns="91425" bIns="91425" anchor="t" anchorCtr="0">
                <a:noAutofit/>
              </a:bodyPr>
              <a:lstStyle/>
              <a:p>
                <a:pPr marL="0" lvl="0" indent="0" algn="l" rtl="0">
                  <a:lnSpc>
                    <a:spcPct val="110795"/>
                  </a:lnSpc>
                  <a:spcBef>
                    <a:spcPts val="0"/>
                  </a:spcBef>
                  <a:spcAft>
                    <a:spcPts val="0"/>
                  </a:spcAft>
                  <a:buNone/>
                </a:pPr>
                <a:r>
                  <a:rPr lang="en">
                    <a:solidFill>
                      <a:srgbClr val="4C8317"/>
                    </a:solidFill>
                    <a:latin typeface="Consolas"/>
                    <a:ea typeface="Consolas"/>
                    <a:cs typeface="Consolas"/>
                    <a:sym typeface="Consolas"/>
                  </a:rPr>
                  <a:t>&lt;!DOCTYPE html&gt;</a:t>
                </a:r>
                <a:br>
                  <a:rPr lang="en">
                    <a:solidFill>
                      <a:srgbClr val="333333"/>
                    </a:solidFill>
                    <a:latin typeface="Consolas"/>
                    <a:ea typeface="Consolas"/>
                    <a:cs typeface="Consolas"/>
                    <a:sym typeface="Consolas"/>
                  </a:rPr>
                </a:br>
                <a:r>
                  <a:rPr lang="en" b="1">
                    <a:solidFill>
                      <a:srgbClr val="1E90FF"/>
                    </a:solidFill>
                    <a:latin typeface="Consolas"/>
                    <a:ea typeface="Consolas"/>
                    <a:cs typeface="Consolas"/>
                    <a:sym typeface="Consolas"/>
                  </a:rPr>
                  <a:t>&lt;html&gt;</a:t>
                </a:r>
                <a:endParaRPr b="1">
                  <a:solidFill>
                    <a:srgbClr val="1E90FF"/>
                  </a:solidFill>
                  <a:latin typeface="Consolas"/>
                  <a:ea typeface="Consolas"/>
                  <a:cs typeface="Consolas"/>
                  <a:sym typeface="Consolas"/>
                </a:endParaRPr>
              </a:p>
              <a:p>
                <a:pPr marL="0" lvl="0" indent="0" algn="l" rtl="0">
                  <a:lnSpc>
                    <a:spcPct val="110795"/>
                  </a:lnSpc>
                  <a:spcBef>
                    <a:spcPts val="0"/>
                  </a:spcBef>
                  <a:spcAft>
                    <a:spcPts val="0"/>
                  </a:spcAft>
                  <a:buNone/>
                </a:pPr>
                <a:r>
                  <a:rPr lang="en" b="1">
                    <a:solidFill>
                      <a:srgbClr val="1E90FF"/>
                    </a:solidFill>
                    <a:latin typeface="Consolas"/>
                    <a:ea typeface="Consolas"/>
                    <a:cs typeface="Consolas"/>
                    <a:sym typeface="Consolas"/>
                  </a:rPr>
                  <a:t>  &lt;head&gt;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&lt;meta</a:t>
                </a:r>
                <a:r>
                  <a:rPr lang="en">
                    <a:solidFill>
                      <a:srgbClr val="333333"/>
                    </a:solidFill>
                    <a:latin typeface="Consolas"/>
                    <a:ea typeface="Consolas"/>
                    <a:cs typeface="Consolas"/>
                    <a:sym typeface="Consolas"/>
                  </a:rPr>
                  <a:t> </a:t>
                </a:r>
                <a:r>
                  <a:rPr lang="en">
                    <a:solidFill>
                      <a:srgbClr val="1E90FF"/>
                    </a:solidFill>
                    <a:latin typeface="Consolas"/>
                    <a:ea typeface="Consolas"/>
                    <a:cs typeface="Consolas"/>
                    <a:sym typeface="Consolas"/>
                  </a:rPr>
                  <a:t>charset=</a:t>
                </a:r>
                <a:r>
                  <a:rPr lang="en">
                    <a:solidFill>
                      <a:srgbClr val="AA5500"/>
                    </a:solidFill>
                    <a:latin typeface="Consolas"/>
                    <a:ea typeface="Consolas"/>
                    <a:cs typeface="Consolas"/>
                    <a:sym typeface="Consolas"/>
                  </a:rPr>
                  <a:t>"utf-8"</a:t>
                </a:r>
                <a:r>
                  <a:rPr lang="en" b="1">
                    <a:solidFill>
                      <a:srgbClr val="1E90FF"/>
                    </a:solidFill>
                    <a:latin typeface="Consolas"/>
                    <a:ea typeface="Consolas"/>
                    <a:cs typeface="Consolas"/>
                    <a:sym typeface="Consolas"/>
                  </a:rPr>
                  <a:t>&gt;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&lt;title&gt;</a:t>
                </a:r>
                <a:r>
                  <a:rPr lang="en">
                    <a:solidFill>
                      <a:srgbClr val="FFFFFF"/>
                    </a:solidFill>
                    <a:latin typeface="Consolas"/>
                    <a:ea typeface="Consolas"/>
                    <a:cs typeface="Consolas"/>
                    <a:sym typeface="Consolas"/>
                  </a:rPr>
                  <a:t>Title of Your Website</a:t>
                </a:r>
                <a:r>
                  <a:rPr lang="en" b="1">
                    <a:solidFill>
                      <a:srgbClr val="1E90FF"/>
                    </a:solidFill>
                    <a:latin typeface="Consolas"/>
                    <a:ea typeface="Consolas"/>
                    <a:cs typeface="Consolas"/>
                    <a:sym typeface="Consolas"/>
                  </a:rPr>
                  <a:t>&lt;/title&gt;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lang="en">
                    <a:solidFill>
                      <a:srgbClr val="CCCCCC"/>
                    </a:solidFill>
                    <a:latin typeface="Consolas"/>
                    <a:ea typeface="Consolas"/>
                    <a:cs typeface="Consolas"/>
                    <a:sym typeface="Consolas"/>
                  </a:rPr>
                  <a:t>    // Body Content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lang="en" b="1">
                    <a:solidFill>
                      <a:srgbClr val="1E90FF"/>
                    </a:solidFill>
                    <a:latin typeface="Consolas"/>
                    <a:ea typeface="Consolas"/>
                    <a:cs typeface="Consolas"/>
                    <a:sym typeface="Consolas"/>
                  </a:rPr>
                  <a:t>&lt;/html&gt;</a:t>
                </a:r>
                <a:endParaRPr>
                  <a:solidFill>
                    <a:srgbClr val="F1C232"/>
                  </a:solidFill>
                  <a:latin typeface="Consolas"/>
                  <a:ea typeface="Consolas"/>
                  <a:cs typeface="Consolas"/>
                  <a:sym typeface="Consolas"/>
                </a:endParaRPr>
              </a:p>
              <a:p>
                <a:pPr marL="0" lvl="0" indent="0" algn="l" rtl="0">
                  <a:spcBef>
                    <a:spcPts val="0"/>
                  </a:spcBef>
                  <a:spcAft>
                    <a:spcPts val="0"/>
                  </a:spcAft>
                  <a:buNone/>
                </a:pPr>
                <a:endParaRPr>
                  <a:solidFill>
                    <a:srgbClr val="F7D48B"/>
                  </a:solidFill>
                  <a:latin typeface="Consolas"/>
                  <a:ea typeface="Consolas"/>
                  <a:cs typeface="Consolas"/>
                  <a:sym typeface="Consolas"/>
                </a:endParaRPr>
              </a:p>
            </p:txBody>
          </p:sp>
          <p:sp>
            <p:nvSpPr>
              <p:cNvPr id="389" name="Google Shape;389;p46"/>
              <p:cNvSpPr txBox="1"/>
              <p:nvPr/>
            </p:nvSpPr>
            <p:spPr>
              <a:xfrm>
                <a:off x="1464692" y="2582317"/>
                <a:ext cx="3513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marL="0" lvl="0" indent="0" algn="l" rtl="0">
                  <a:spcBef>
                    <a:spcPts val="0"/>
                  </a:spcBef>
                  <a:spcAft>
                    <a:spcPts val="0"/>
                  </a:spcAft>
                  <a:buNone/>
                </a:pPr>
                <a:endParaRPr>
                  <a:solidFill>
                    <a:srgbClr val="EAEAEA"/>
                  </a:solidFill>
                  <a:latin typeface="Consolas"/>
                  <a:ea typeface="Consolas"/>
                  <a:cs typeface="Consolas"/>
                  <a:sym typeface="Consolas"/>
                </a:endParaRPr>
              </a:p>
            </p:txBody>
          </p:sp>
        </p:grpSp>
      </p:grpSp>
      <p:sp>
        <p:nvSpPr>
          <p:cNvPr id="390" name="Google Shape;390;p46"/>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Every website needs the code below</a:t>
            </a:r>
            <a:endParaRPr sz="3000"/>
          </a:p>
        </p:txBody>
      </p:sp>
      <p:sp>
        <p:nvSpPr>
          <p:cNvPr id="391" name="Google Shape;391;p4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Every website needs the code below</a:t>
            </a:r>
            <a:endParaRPr sz="3000"/>
          </a:p>
        </p:txBody>
      </p:sp>
      <p:sp>
        <p:nvSpPr>
          <p:cNvPr id="397" name="Google Shape;397;p47"/>
          <p:cNvSpPr txBox="1"/>
          <p:nvPr/>
        </p:nvSpPr>
        <p:spPr>
          <a:xfrm>
            <a:off x="399300" y="1382850"/>
            <a:ext cx="8345400" cy="24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b="1">
                <a:solidFill>
                  <a:srgbClr val="5EA5E5"/>
                </a:solidFill>
                <a:latin typeface="Open Sans"/>
                <a:ea typeface="Open Sans"/>
                <a:cs typeface="Open Sans"/>
                <a:sym typeface="Open Sans"/>
              </a:rPr>
              <a:t>What does this code mean?</a:t>
            </a:r>
            <a:endParaRPr sz="2200" b="1">
              <a:solidFill>
                <a:srgbClr val="5EA5E5"/>
              </a:solidFill>
              <a:latin typeface="Open Sans"/>
              <a:ea typeface="Open Sans"/>
              <a:cs typeface="Open Sans"/>
              <a:sym typeface="Open Sans"/>
            </a:endParaRPr>
          </a:p>
          <a:p>
            <a:pPr marL="457200" lvl="0" indent="-342900" algn="l" rtl="0">
              <a:lnSpc>
                <a:spcPct val="115000"/>
              </a:lnSpc>
              <a:spcBef>
                <a:spcPts val="1000"/>
              </a:spcBef>
              <a:spcAft>
                <a:spcPts val="0"/>
              </a:spcAft>
              <a:buSzPts val="1800"/>
              <a:buFont typeface="Open Sans"/>
              <a:buChar char="●"/>
            </a:pPr>
            <a:r>
              <a:rPr lang="en" sz="1800" b="1">
                <a:latin typeface="Open Sans"/>
                <a:ea typeface="Open Sans"/>
                <a:cs typeface="Open Sans"/>
                <a:sym typeface="Open Sans"/>
              </a:rPr>
              <a:t>Line 5:</a:t>
            </a:r>
            <a:r>
              <a:rPr lang="en" sz="1800">
                <a:latin typeface="Open Sans"/>
                <a:ea typeface="Open Sans"/>
                <a:cs typeface="Open Sans"/>
                <a:sym typeface="Open Sans"/>
              </a:rPr>
              <a:t> This is the title of your website that users see in the browser tab</a:t>
            </a:r>
            <a:endParaRPr sz="1800">
              <a:latin typeface="Open Sans"/>
              <a:ea typeface="Open Sans"/>
              <a:cs typeface="Open Sans"/>
              <a:sym typeface="Open Sans"/>
            </a:endParaRPr>
          </a:p>
          <a:p>
            <a:pPr marL="457200" lvl="0" indent="-342900" algn="l" rtl="0">
              <a:lnSpc>
                <a:spcPct val="115000"/>
              </a:lnSpc>
              <a:spcBef>
                <a:spcPts val="1000"/>
              </a:spcBef>
              <a:spcAft>
                <a:spcPts val="0"/>
              </a:spcAft>
              <a:buSzPts val="1800"/>
              <a:buFont typeface="Open Sans"/>
              <a:buChar char="●"/>
            </a:pPr>
            <a:r>
              <a:rPr lang="en" sz="1800" b="1">
                <a:solidFill>
                  <a:schemeClr val="dk1"/>
                </a:solidFill>
                <a:latin typeface="Open Sans"/>
                <a:ea typeface="Open Sans"/>
                <a:cs typeface="Open Sans"/>
                <a:sym typeface="Open Sans"/>
              </a:rPr>
              <a:t>Line 6:</a:t>
            </a:r>
            <a:r>
              <a:rPr lang="en" sz="1800">
                <a:solidFill>
                  <a:schemeClr val="dk1"/>
                </a:solidFill>
                <a:latin typeface="Open Sans"/>
                <a:ea typeface="Open Sans"/>
                <a:cs typeface="Open Sans"/>
                <a:sym typeface="Open Sans"/>
              </a:rPr>
              <a:t> This is a closing </a:t>
            </a:r>
            <a:r>
              <a:rPr lang="en" sz="1800" b="1">
                <a:solidFill>
                  <a:schemeClr val="dk1"/>
                </a:solidFill>
                <a:latin typeface="Courier New"/>
                <a:ea typeface="Courier New"/>
                <a:cs typeface="Courier New"/>
                <a:sym typeface="Courier New"/>
              </a:rPr>
              <a:t>&lt;/head&gt;</a:t>
            </a:r>
            <a:r>
              <a:rPr lang="en" sz="1800">
                <a:solidFill>
                  <a:schemeClr val="dk1"/>
                </a:solidFill>
                <a:latin typeface="Open Sans"/>
                <a:ea typeface="Open Sans"/>
                <a:cs typeface="Open Sans"/>
                <a:sym typeface="Open Sans"/>
              </a:rPr>
              <a:t> tag. This ends element. </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0"/>
              </a:spcAft>
              <a:buClr>
                <a:schemeClr val="dk1"/>
              </a:buClr>
              <a:buSzPts val="1800"/>
              <a:buFont typeface="Open Sans"/>
              <a:buChar char="●"/>
            </a:pPr>
            <a:r>
              <a:rPr lang="en" sz="1800" b="1">
                <a:solidFill>
                  <a:schemeClr val="dk1"/>
                </a:solidFill>
                <a:latin typeface="Open Sans"/>
                <a:ea typeface="Open Sans"/>
                <a:cs typeface="Open Sans"/>
                <a:sym typeface="Open Sans"/>
              </a:rPr>
              <a:t>Line 7-10:</a:t>
            </a:r>
            <a:r>
              <a:rPr lang="en" sz="1800">
                <a:solidFill>
                  <a:schemeClr val="dk1"/>
                </a:solidFill>
                <a:latin typeface="Open Sans"/>
                <a:ea typeface="Open Sans"/>
                <a:cs typeface="Open Sans"/>
                <a:sym typeface="Open Sans"/>
              </a:rPr>
              <a:t> This is the </a:t>
            </a:r>
            <a:r>
              <a:rPr lang="en" sz="1800" b="1">
                <a:solidFill>
                  <a:schemeClr val="dk1"/>
                </a:solidFill>
                <a:latin typeface="Courier New"/>
                <a:ea typeface="Courier New"/>
                <a:cs typeface="Courier New"/>
                <a:sym typeface="Courier New"/>
              </a:rPr>
              <a:t>&lt;body&gt;</a:t>
            </a:r>
            <a:r>
              <a:rPr lang="en" sz="1800">
                <a:solidFill>
                  <a:schemeClr val="dk1"/>
                </a:solidFill>
                <a:latin typeface="Open Sans"/>
                <a:ea typeface="Open Sans"/>
                <a:cs typeface="Open Sans"/>
                <a:sym typeface="Open Sans"/>
              </a:rPr>
              <a:t> of your website. </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1000"/>
              </a:spcAft>
              <a:buClr>
                <a:schemeClr val="dk1"/>
              </a:buClr>
              <a:buSzPts val="1800"/>
              <a:buFont typeface="Open Sans"/>
              <a:buChar char="●"/>
            </a:pPr>
            <a:r>
              <a:rPr lang="en" sz="1800" b="1">
                <a:solidFill>
                  <a:schemeClr val="dk1"/>
                </a:solidFill>
                <a:latin typeface="Open Sans"/>
                <a:ea typeface="Open Sans"/>
                <a:cs typeface="Open Sans"/>
                <a:sym typeface="Open Sans"/>
              </a:rPr>
              <a:t>Line 11:</a:t>
            </a:r>
            <a:r>
              <a:rPr lang="en" sz="1800">
                <a:solidFill>
                  <a:schemeClr val="dk1"/>
                </a:solidFill>
                <a:latin typeface="Open Sans"/>
                <a:ea typeface="Open Sans"/>
                <a:cs typeface="Open Sans"/>
                <a:sym typeface="Open Sans"/>
              </a:rPr>
              <a:t>  This tag closes your </a:t>
            </a:r>
            <a:r>
              <a:rPr lang="en" sz="1800" b="1">
                <a:solidFill>
                  <a:schemeClr val="dk1"/>
                </a:solidFill>
                <a:latin typeface="Courier New"/>
                <a:ea typeface="Courier New"/>
                <a:cs typeface="Courier New"/>
                <a:sym typeface="Courier New"/>
              </a:rPr>
              <a:t>&lt;html&gt;</a:t>
            </a:r>
            <a:r>
              <a:rPr lang="en" sz="1800" b="1">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element. </a:t>
            </a:r>
            <a:endParaRPr sz="1800">
              <a:solidFill>
                <a:schemeClr val="dk1"/>
              </a:solidFill>
              <a:latin typeface="Open Sans"/>
              <a:ea typeface="Open Sans"/>
              <a:cs typeface="Open Sans"/>
              <a:sym typeface="Open Sans"/>
            </a:endParaRPr>
          </a:p>
        </p:txBody>
      </p:sp>
      <p:grpSp>
        <p:nvGrpSpPr>
          <p:cNvPr id="398" name="Google Shape;398;p47"/>
          <p:cNvGrpSpPr/>
          <p:nvPr/>
        </p:nvGrpSpPr>
        <p:grpSpPr>
          <a:xfrm>
            <a:off x="399282" y="3740731"/>
            <a:ext cx="8345481" cy="2971757"/>
            <a:chOff x="1874493" y="3698830"/>
            <a:chExt cx="5392879" cy="2940587"/>
          </a:xfrm>
        </p:grpSpPr>
        <p:grpSp>
          <p:nvGrpSpPr>
            <p:cNvPr id="399" name="Google Shape;399;p47"/>
            <p:cNvGrpSpPr/>
            <p:nvPr/>
          </p:nvGrpSpPr>
          <p:grpSpPr>
            <a:xfrm>
              <a:off x="1874493" y="3698830"/>
              <a:ext cx="5392879" cy="2940587"/>
              <a:chOff x="1248950" y="4479490"/>
              <a:chExt cx="6322250" cy="2903996"/>
            </a:xfrm>
          </p:grpSpPr>
          <p:grpSp>
            <p:nvGrpSpPr>
              <p:cNvPr id="400" name="Google Shape;400;p47"/>
              <p:cNvGrpSpPr/>
              <p:nvPr/>
            </p:nvGrpSpPr>
            <p:grpSpPr>
              <a:xfrm>
                <a:off x="1248950" y="4479490"/>
                <a:ext cx="6322250" cy="2903996"/>
                <a:chOff x="1248950" y="4479490"/>
                <a:chExt cx="6322250" cy="2903996"/>
              </a:xfrm>
            </p:grpSpPr>
            <p:sp>
              <p:nvSpPr>
                <p:cNvPr id="401" name="Google Shape;401;p47"/>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7"/>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47"/>
            <p:cNvGrpSpPr/>
            <p:nvPr/>
          </p:nvGrpSpPr>
          <p:grpSpPr>
            <a:xfrm>
              <a:off x="1920399" y="3938671"/>
              <a:ext cx="5300781" cy="2676802"/>
              <a:chOff x="1464692" y="2521244"/>
              <a:chExt cx="6214280" cy="2829600"/>
            </a:xfrm>
          </p:grpSpPr>
          <p:sp>
            <p:nvSpPr>
              <p:cNvPr id="408" name="Google Shape;408;p47"/>
              <p:cNvSpPr txBox="1"/>
              <p:nvPr/>
            </p:nvSpPr>
            <p:spPr>
              <a:xfrm>
                <a:off x="1831372" y="2521244"/>
                <a:ext cx="5847600" cy="2829600"/>
              </a:xfrm>
              <a:prstGeom prst="rect">
                <a:avLst/>
              </a:prstGeom>
              <a:noFill/>
              <a:ln>
                <a:noFill/>
              </a:ln>
            </p:spPr>
            <p:txBody>
              <a:bodyPr spcFirstLastPara="1" wrap="square" lIns="91425" tIns="91425" rIns="91425" bIns="91425" anchor="t" anchorCtr="0">
                <a:noAutofit/>
              </a:bodyPr>
              <a:lstStyle/>
              <a:p>
                <a:pPr marL="0" lvl="0" indent="0" algn="l" rtl="0">
                  <a:lnSpc>
                    <a:spcPct val="110795"/>
                  </a:lnSpc>
                  <a:spcBef>
                    <a:spcPts val="0"/>
                  </a:spcBef>
                  <a:spcAft>
                    <a:spcPts val="0"/>
                  </a:spcAft>
                  <a:buNone/>
                </a:pPr>
                <a:r>
                  <a:rPr lang="en">
                    <a:solidFill>
                      <a:srgbClr val="4C8317"/>
                    </a:solidFill>
                    <a:latin typeface="Consolas"/>
                    <a:ea typeface="Consolas"/>
                    <a:cs typeface="Consolas"/>
                    <a:sym typeface="Consolas"/>
                  </a:rPr>
                  <a:t>&lt;!DOCTYPE html&gt;</a:t>
                </a:r>
                <a:br>
                  <a:rPr lang="en">
                    <a:solidFill>
                      <a:srgbClr val="333333"/>
                    </a:solidFill>
                    <a:latin typeface="Consolas"/>
                    <a:ea typeface="Consolas"/>
                    <a:cs typeface="Consolas"/>
                    <a:sym typeface="Consolas"/>
                  </a:rPr>
                </a:br>
                <a:r>
                  <a:rPr lang="en" b="1">
                    <a:solidFill>
                      <a:srgbClr val="1E90FF"/>
                    </a:solidFill>
                    <a:latin typeface="Consolas"/>
                    <a:ea typeface="Consolas"/>
                    <a:cs typeface="Consolas"/>
                    <a:sym typeface="Consolas"/>
                  </a:rPr>
                  <a:t>&lt;html&gt;</a:t>
                </a:r>
                <a:endParaRPr b="1">
                  <a:solidFill>
                    <a:srgbClr val="1E90FF"/>
                  </a:solidFill>
                  <a:latin typeface="Consolas"/>
                  <a:ea typeface="Consolas"/>
                  <a:cs typeface="Consolas"/>
                  <a:sym typeface="Consolas"/>
                </a:endParaRPr>
              </a:p>
              <a:p>
                <a:pPr marL="0" lvl="0" indent="0" algn="l" rtl="0">
                  <a:lnSpc>
                    <a:spcPct val="110795"/>
                  </a:lnSpc>
                  <a:spcBef>
                    <a:spcPts val="0"/>
                  </a:spcBef>
                  <a:spcAft>
                    <a:spcPts val="0"/>
                  </a:spcAft>
                  <a:buNone/>
                </a:pPr>
                <a:r>
                  <a:rPr lang="en" b="1">
                    <a:solidFill>
                      <a:srgbClr val="1E90FF"/>
                    </a:solidFill>
                    <a:latin typeface="Consolas"/>
                    <a:ea typeface="Consolas"/>
                    <a:cs typeface="Consolas"/>
                    <a:sym typeface="Consolas"/>
                  </a:rPr>
                  <a:t>  &lt;head&gt;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&lt;meta</a:t>
                </a:r>
                <a:r>
                  <a:rPr lang="en">
                    <a:solidFill>
                      <a:srgbClr val="333333"/>
                    </a:solidFill>
                    <a:latin typeface="Consolas"/>
                    <a:ea typeface="Consolas"/>
                    <a:cs typeface="Consolas"/>
                    <a:sym typeface="Consolas"/>
                  </a:rPr>
                  <a:t> </a:t>
                </a:r>
                <a:r>
                  <a:rPr lang="en">
                    <a:solidFill>
                      <a:srgbClr val="1E90FF"/>
                    </a:solidFill>
                    <a:latin typeface="Consolas"/>
                    <a:ea typeface="Consolas"/>
                    <a:cs typeface="Consolas"/>
                    <a:sym typeface="Consolas"/>
                  </a:rPr>
                  <a:t>charset=</a:t>
                </a:r>
                <a:r>
                  <a:rPr lang="en">
                    <a:solidFill>
                      <a:srgbClr val="AA5500"/>
                    </a:solidFill>
                    <a:latin typeface="Consolas"/>
                    <a:ea typeface="Consolas"/>
                    <a:cs typeface="Consolas"/>
                    <a:sym typeface="Consolas"/>
                  </a:rPr>
                  <a:t>"utf-8"</a:t>
                </a:r>
                <a:r>
                  <a:rPr lang="en" b="1">
                    <a:solidFill>
                      <a:srgbClr val="1E90FF"/>
                    </a:solidFill>
                    <a:latin typeface="Consolas"/>
                    <a:ea typeface="Consolas"/>
                    <a:cs typeface="Consolas"/>
                    <a:sym typeface="Consolas"/>
                  </a:rPr>
                  <a:t>&gt;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&lt;title&gt;</a:t>
                </a:r>
                <a:r>
                  <a:rPr lang="en">
                    <a:solidFill>
                      <a:srgbClr val="FFFFFF"/>
                    </a:solidFill>
                    <a:latin typeface="Consolas"/>
                    <a:ea typeface="Consolas"/>
                    <a:cs typeface="Consolas"/>
                    <a:sym typeface="Consolas"/>
                  </a:rPr>
                  <a:t>Title of Your Website</a:t>
                </a:r>
                <a:r>
                  <a:rPr lang="en" b="1">
                    <a:solidFill>
                      <a:srgbClr val="1E90FF"/>
                    </a:solidFill>
                    <a:latin typeface="Consolas"/>
                    <a:ea typeface="Consolas"/>
                    <a:cs typeface="Consolas"/>
                    <a:sym typeface="Consolas"/>
                  </a:rPr>
                  <a:t>&lt;/title&gt;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&lt;/head&gt;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lang="en">
                    <a:solidFill>
                      <a:srgbClr val="CCCCCC"/>
                    </a:solidFill>
                    <a:latin typeface="Consolas"/>
                    <a:ea typeface="Consolas"/>
                    <a:cs typeface="Consolas"/>
                    <a:sym typeface="Consolas"/>
                  </a:rPr>
                  <a:t>    // Body Content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  </a:t>
                </a:r>
                <a:r>
                  <a:rPr lang="en" b="1">
                    <a:solidFill>
                      <a:srgbClr val="1E90FF"/>
                    </a:solidFill>
                    <a:latin typeface="Consolas"/>
                    <a:ea typeface="Consolas"/>
                    <a:cs typeface="Consolas"/>
                    <a:sym typeface="Consolas"/>
                  </a:rPr>
                  <a:t>&lt;/body&gt;</a:t>
                </a:r>
                <a:br>
                  <a:rPr lang="en">
                    <a:solidFill>
                      <a:srgbClr val="333333"/>
                    </a:solidFill>
                    <a:latin typeface="Consolas"/>
                    <a:ea typeface="Consolas"/>
                    <a:cs typeface="Consolas"/>
                    <a:sym typeface="Consolas"/>
                  </a:rPr>
                </a:br>
                <a:r>
                  <a:rPr lang="en" b="1">
                    <a:solidFill>
                      <a:srgbClr val="1E90FF"/>
                    </a:solidFill>
                    <a:latin typeface="Consolas"/>
                    <a:ea typeface="Consolas"/>
                    <a:cs typeface="Consolas"/>
                    <a:sym typeface="Consolas"/>
                  </a:rPr>
                  <a:t>&lt;/html&gt;</a:t>
                </a:r>
                <a:endParaRPr>
                  <a:solidFill>
                    <a:srgbClr val="F1C232"/>
                  </a:solidFill>
                  <a:latin typeface="Consolas"/>
                  <a:ea typeface="Consolas"/>
                  <a:cs typeface="Consolas"/>
                  <a:sym typeface="Consolas"/>
                </a:endParaRPr>
              </a:p>
              <a:p>
                <a:pPr marL="0" lvl="0" indent="0" algn="l" rtl="0">
                  <a:spcBef>
                    <a:spcPts val="0"/>
                  </a:spcBef>
                  <a:spcAft>
                    <a:spcPts val="0"/>
                  </a:spcAft>
                  <a:buNone/>
                </a:pPr>
                <a:endParaRPr>
                  <a:solidFill>
                    <a:srgbClr val="F7D48B"/>
                  </a:solidFill>
                  <a:latin typeface="Consolas"/>
                  <a:ea typeface="Consolas"/>
                  <a:cs typeface="Consolas"/>
                  <a:sym typeface="Consolas"/>
                </a:endParaRPr>
              </a:p>
            </p:txBody>
          </p:sp>
          <p:sp>
            <p:nvSpPr>
              <p:cNvPr id="409" name="Google Shape;409;p47"/>
              <p:cNvSpPr txBox="1"/>
              <p:nvPr/>
            </p:nvSpPr>
            <p:spPr>
              <a:xfrm>
                <a:off x="1464692" y="2582317"/>
                <a:ext cx="3513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marL="0" lvl="0" indent="0" algn="l" rtl="0">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marL="0" lvl="0" indent="0" algn="l" rtl="0">
                  <a:spcBef>
                    <a:spcPts val="0"/>
                  </a:spcBef>
                  <a:spcAft>
                    <a:spcPts val="0"/>
                  </a:spcAft>
                  <a:buNone/>
                </a:pPr>
                <a:endParaRPr>
                  <a:solidFill>
                    <a:srgbClr val="EAEAEA"/>
                  </a:solidFill>
                  <a:latin typeface="Consolas"/>
                  <a:ea typeface="Consolas"/>
                  <a:cs typeface="Consolas"/>
                  <a:sym typeface="Consolas"/>
                </a:endParaRPr>
              </a:p>
            </p:txBody>
          </p:sp>
        </p:grpSp>
      </p:grpSp>
      <p:sp>
        <p:nvSpPr>
          <p:cNvPr id="410" name="Google Shape;410;p4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12" name="Google Shape;212;p30"/>
          <p:cNvSpPr txBox="1"/>
          <p:nvPr/>
        </p:nvSpPr>
        <p:spPr>
          <a:xfrm>
            <a:off x="161550" y="1793600"/>
            <a:ext cx="88209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FFD966"/>
                </a:solidFill>
                <a:latin typeface="Open Sans"/>
                <a:ea typeface="Open Sans"/>
                <a:cs typeface="Open Sans"/>
                <a:sym typeface="Open Sans"/>
              </a:rPr>
              <a:t>Our</a:t>
            </a:r>
            <a:r>
              <a:rPr lang="en" sz="3000" b="1" i="1">
                <a:solidFill>
                  <a:srgbClr val="FFFFFF"/>
                </a:solidFill>
                <a:latin typeface="Open Sans"/>
                <a:ea typeface="Open Sans"/>
                <a:cs typeface="Open Sans"/>
                <a:sym typeface="Open Sans"/>
              </a:rPr>
              <a:t> </a:t>
            </a:r>
            <a:r>
              <a:rPr lang="en" sz="3000" b="1" i="1">
                <a:solidFill>
                  <a:srgbClr val="FFD966"/>
                </a:solidFill>
                <a:latin typeface="Open Sans"/>
                <a:ea typeface="Open Sans"/>
                <a:cs typeface="Open Sans"/>
                <a:sym typeface="Open Sans"/>
              </a:rPr>
              <a:t>Mission</a:t>
            </a:r>
            <a:r>
              <a:rPr lang="en" sz="3000" b="1" i="1">
                <a:solidFill>
                  <a:srgbClr val="FFFFFF"/>
                </a:solidFill>
                <a:latin typeface="Open Sans"/>
                <a:ea typeface="Open Sans"/>
                <a:cs typeface="Open Sans"/>
                <a:sym typeface="Open Sans"/>
              </a:rPr>
              <a:t> is to Empower Hackers.</a:t>
            </a:r>
            <a:endParaRPr sz="3000" b="1" i="1">
              <a:solidFill>
                <a:srgbClr val="FFFFFF"/>
              </a:solidFill>
              <a:latin typeface="Open Sans"/>
              <a:ea typeface="Open Sans"/>
              <a:cs typeface="Open Sans"/>
              <a:sym typeface="Open Sans"/>
            </a:endParaRPr>
          </a:p>
        </p:txBody>
      </p:sp>
      <p:sp>
        <p:nvSpPr>
          <p:cNvPr id="213" name="Google Shape;213;p30"/>
          <p:cNvSpPr/>
          <p:nvPr/>
        </p:nvSpPr>
        <p:spPr>
          <a:xfrm>
            <a:off x="32782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D966"/>
                </a:solidFill>
                <a:latin typeface="Open Sans"/>
                <a:ea typeface="Open Sans"/>
                <a:cs typeface="Open Sans"/>
                <a:sym typeface="Open Sans"/>
              </a:rPr>
              <a:t>65,000</a:t>
            </a:r>
            <a:r>
              <a:rPr lang="en" sz="3600" b="1">
                <a:solidFill>
                  <a:srgbClr val="FFD966"/>
                </a:solidFill>
                <a:latin typeface="Open Sans"/>
                <a:ea typeface="Open Sans"/>
                <a:cs typeface="Open Sans"/>
                <a:sym typeface="Open Sans"/>
              </a:rPr>
              <a:t>+</a:t>
            </a:r>
            <a:endParaRPr sz="36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214" name="Google Shape;214;p30"/>
          <p:cNvSpPr/>
          <p:nvPr/>
        </p:nvSpPr>
        <p:spPr>
          <a:xfrm>
            <a:off x="3293550"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12,000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215" name="Google Shape;215;p30"/>
          <p:cNvSpPr/>
          <p:nvPr/>
        </p:nvSpPr>
        <p:spPr>
          <a:xfrm>
            <a:off x="625927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400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CITIES</a:t>
            </a:r>
            <a:endParaRPr/>
          </a:p>
        </p:txBody>
      </p:sp>
      <p:pic>
        <p:nvPicPr>
          <p:cNvPr id="216" name="Google Shape;216;p30"/>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217" name="Google Shape;217;p30"/>
          <p:cNvSpPr txBox="1"/>
          <p:nvPr/>
        </p:nvSpPr>
        <p:spPr>
          <a:xfrm>
            <a:off x="80850" y="5482800"/>
            <a:ext cx="8982300" cy="10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i="1">
                <a:solidFill>
                  <a:srgbClr val="FFFFFF"/>
                </a:solidFill>
                <a:latin typeface="Open Sans"/>
                <a:ea typeface="Open Sans"/>
                <a:cs typeface="Open Sans"/>
                <a:sym typeface="Open Sans"/>
              </a:rPr>
              <a:t>We hope you learn something awesome today!</a:t>
            </a:r>
            <a:endParaRPr sz="2200" b="1" i="1">
              <a:solidFill>
                <a:srgbClr val="FFFFFF"/>
              </a:solidFill>
              <a:latin typeface="Open Sans"/>
              <a:ea typeface="Open Sans"/>
              <a:cs typeface="Open Sans"/>
              <a:sym typeface="Open Sans"/>
            </a:endParaRPr>
          </a:p>
          <a:p>
            <a:pPr marL="0" lvl="0" indent="0" algn="ctr" rtl="0">
              <a:spcBef>
                <a:spcPts val="0"/>
              </a:spcBef>
              <a:spcAft>
                <a:spcPts val="0"/>
              </a:spcAft>
              <a:buNone/>
            </a:pPr>
            <a:r>
              <a:rPr lang="en" sz="2200" i="1">
                <a:solidFill>
                  <a:srgbClr val="FFFFFF"/>
                </a:solidFill>
                <a:latin typeface="Open Sans"/>
                <a:ea typeface="Open Sans"/>
                <a:cs typeface="Open Sans"/>
                <a:sym typeface="Open Sans"/>
              </a:rPr>
              <a:t>Find more resources: http://mlh.io/</a:t>
            </a:r>
            <a:endParaRPr sz="2200" i="1">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p:nvPr/>
        </p:nvSpPr>
        <p:spPr>
          <a:xfrm>
            <a:off x="331050" y="1339850"/>
            <a:ext cx="8481900" cy="55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200">
                <a:latin typeface="Open Sans"/>
                <a:ea typeface="Open Sans"/>
                <a:cs typeface="Open Sans"/>
                <a:sym typeface="Open Sans"/>
              </a:rPr>
              <a:t>Open</a:t>
            </a:r>
            <a:r>
              <a:rPr lang="en" sz="2200" b="1">
                <a:solidFill>
                  <a:srgbClr val="5EA5E5"/>
                </a:solidFill>
                <a:latin typeface="Open Sans"/>
                <a:ea typeface="Open Sans"/>
                <a:cs typeface="Open Sans"/>
                <a:sym typeface="Open Sans"/>
              </a:rPr>
              <a:t> </a:t>
            </a:r>
            <a:r>
              <a:rPr lang="en" sz="2200" b="1">
                <a:solidFill>
                  <a:srgbClr val="5EA5E5"/>
                </a:solidFill>
                <a:latin typeface="Courier New"/>
                <a:ea typeface="Courier New"/>
                <a:cs typeface="Courier New"/>
                <a:sym typeface="Courier New"/>
              </a:rPr>
              <a:t>index.html</a:t>
            </a:r>
            <a:r>
              <a:rPr lang="en" sz="2200" b="1">
                <a:solidFill>
                  <a:srgbClr val="5EA5E5"/>
                </a:solidFill>
                <a:latin typeface="Open Sans"/>
                <a:ea typeface="Open Sans"/>
                <a:cs typeface="Open Sans"/>
                <a:sym typeface="Open Sans"/>
              </a:rPr>
              <a:t> </a:t>
            </a:r>
            <a:r>
              <a:rPr lang="en" sz="2200">
                <a:latin typeface="Open Sans"/>
                <a:ea typeface="Open Sans"/>
                <a:cs typeface="Open Sans"/>
                <a:sym typeface="Open Sans"/>
              </a:rPr>
              <a:t>in Glitch.</a:t>
            </a:r>
            <a:endParaRPr sz="1800">
              <a:solidFill>
                <a:schemeClr val="dk1"/>
              </a:solidFill>
              <a:latin typeface="Open Sans"/>
              <a:ea typeface="Open Sans"/>
              <a:cs typeface="Open Sans"/>
              <a:sym typeface="Open Sans"/>
            </a:endParaRPr>
          </a:p>
        </p:txBody>
      </p:sp>
      <p:pic>
        <p:nvPicPr>
          <p:cNvPr id="416" name="Google Shape;416;p48"/>
          <p:cNvPicPr preferRelativeResize="0"/>
          <p:nvPr/>
        </p:nvPicPr>
        <p:blipFill>
          <a:blip r:embed="rId3">
            <a:alphaModFix/>
          </a:blip>
          <a:stretch>
            <a:fillRect/>
          </a:stretch>
        </p:blipFill>
        <p:spPr>
          <a:xfrm>
            <a:off x="577638" y="1967749"/>
            <a:ext cx="7988724" cy="4671576"/>
          </a:xfrm>
          <a:prstGeom prst="rect">
            <a:avLst/>
          </a:prstGeom>
          <a:noFill/>
          <a:ln w="19050" cap="flat" cmpd="sng">
            <a:solidFill>
              <a:srgbClr val="000000"/>
            </a:solidFill>
            <a:prstDash val="solid"/>
            <a:round/>
            <a:headEnd type="none" w="sm" len="sm"/>
            <a:tailEnd type="none" w="sm" len="sm"/>
          </a:ln>
        </p:spPr>
      </p:pic>
      <p:sp>
        <p:nvSpPr>
          <p:cNvPr id="417" name="Google Shape;417;p48"/>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What’s in our HTML?</a:t>
            </a:r>
            <a:endParaRPr sz="3000"/>
          </a:p>
        </p:txBody>
      </p:sp>
      <p:sp>
        <p:nvSpPr>
          <p:cNvPr id="418" name="Google Shape;418;p4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9"/>
          <p:cNvSpPr txBox="1">
            <a:spLocks noGrp="1"/>
          </p:cNvSpPr>
          <p:nvPr>
            <p:ph type="title"/>
          </p:nvPr>
        </p:nvSpPr>
        <p:spPr>
          <a:xfrm>
            <a:off x="329100"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urier New"/>
                <a:ea typeface="Courier New"/>
                <a:cs typeface="Courier New"/>
                <a:sym typeface="Courier New"/>
              </a:rPr>
              <a:t>index.html</a:t>
            </a:r>
            <a:r>
              <a:rPr lang="en" sz="3000"/>
              <a:t> I</a:t>
            </a:r>
            <a:endParaRPr sz="3000"/>
          </a:p>
        </p:txBody>
      </p:sp>
      <p:pic>
        <p:nvPicPr>
          <p:cNvPr id="424" name="Google Shape;424;p49"/>
          <p:cNvPicPr preferRelativeResize="0"/>
          <p:nvPr/>
        </p:nvPicPr>
        <p:blipFill>
          <a:blip r:embed="rId3">
            <a:alphaModFix/>
          </a:blip>
          <a:stretch>
            <a:fillRect/>
          </a:stretch>
        </p:blipFill>
        <p:spPr>
          <a:xfrm>
            <a:off x="550564" y="3237179"/>
            <a:ext cx="8061725" cy="2923100"/>
          </a:xfrm>
          <a:prstGeom prst="rect">
            <a:avLst/>
          </a:prstGeom>
          <a:noFill/>
          <a:ln w="19050" cap="flat" cmpd="sng">
            <a:solidFill>
              <a:srgbClr val="000000"/>
            </a:solidFill>
            <a:prstDash val="solid"/>
            <a:round/>
            <a:headEnd type="none" w="sm" len="sm"/>
            <a:tailEnd type="none" w="sm" len="sm"/>
          </a:ln>
        </p:spPr>
      </p:pic>
      <p:sp>
        <p:nvSpPr>
          <p:cNvPr id="425" name="Google Shape;425;p49"/>
          <p:cNvSpPr txBox="1"/>
          <p:nvPr/>
        </p:nvSpPr>
        <p:spPr>
          <a:xfrm>
            <a:off x="329100" y="1416050"/>
            <a:ext cx="8485800" cy="24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b="1">
                <a:solidFill>
                  <a:srgbClr val="5EA5E5"/>
                </a:solidFill>
                <a:latin typeface="Open Sans"/>
                <a:ea typeface="Open Sans"/>
                <a:cs typeface="Open Sans"/>
                <a:sym typeface="Open Sans"/>
              </a:rPr>
              <a:t>What does this code mean?</a:t>
            </a:r>
            <a:endParaRPr sz="2200" b="1">
              <a:solidFill>
                <a:srgbClr val="5EA5E5"/>
              </a:solidFill>
              <a:latin typeface="Open Sans"/>
              <a:ea typeface="Open Sans"/>
              <a:cs typeface="Open Sans"/>
              <a:sym typeface="Open Sans"/>
            </a:endParaRPr>
          </a:p>
          <a:p>
            <a:pPr marL="0" lvl="0" indent="0" algn="l" rtl="0">
              <a:lnSpc>
                <a:spcPct val="115000"/>
              </a:lnSpc>
              <a:spcBef>
                <a:spcPts val="100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Line 5-7:</a:t>
            </a:r>
            <a:r>
              <a:rPr lang="en" sz="1800">
                <a:solidFill>
                  <a:schemeClr val="dk1"/>
                </a:solidFill>
                <a:latin typeface="Open Sans"/>
                <a:ea typeface="Open Sans"/>
                <a:cs typeface="Open Sans"/>
                <a:sym typeface="Open Sans"/>
              </a:rPr>
              <a:t> </a:t>
            </a:r>
            <a:r>
              <a:rPr lang="en" sz="1800" b="1">
                <a:solidFill>
                  <a:schemeClr val="dk1"/>
                </a:solidFill>
                <a:latin typeface="Courier New"/>
                <a:ea typeface="Courier New"/>
                <a:cs typeface="Courier New"/>
                <a:sym typeface="Courier New"/>
              </a:rPr>
              <a:t>&lt;meta&gt;</a:t>
            </a:r>
            <a:r>
              <a:rPr lang="en" sz="1800">
                <a:solidFill>
                  <a:schemeClr val="dk1"/>
                </a:solidFill>
                <a:latin typeface="Open Sans"/>
                <a:ea typeface="Open Sans"/>
                <a:cs typeface="Open Sans"/>
                <a:sym typeface="Open Sans"/>
              </a:rPr>
              <a:t> tags contain information about how the page should be rendered. </a:t>
            </a:r>
            <a:endParaRPr sz="1800">
              <a:solidFill>
                <a:schemeClr val="dk1"/>
              </a:solidFill>
              <a:latin typeface="Open Sans"/>
              <a:ea typeface="Open Sans"/>
              <a:cs typeface="Open Sans"/>
              <a:sym typeface="Open Sans"/>
            </a:endParaRPr>
          </a:p>
          <a:p>
            <a:pPr marL="0" lvl="0" indent="0" algn="l" rtl="0">
              <a:lnSpc>
                <a:spcPct val="115000"/>
              </a:lnSpc>
              <a:spcBef>
                <a:spcPts val="1000"/>
              </a:spcBef>
              <a:spcAft>
                <a:spcPts val="1000"/>
              </a:spcAft>
              <a:buNone/>
            </a:pPr>
            <a:endParaRPr sz="1800" b="1">
              <a:solidFill>
                <a:schemeClr val="dk1"/>
              </a:solidFill>
              <a:latin typeface="Open Sans"/>
              <a:ea typeface="Open Sans"/>
              <a:cs typeface="Open Sans"/>
              <a:sym typeface="Open Sans"/>
            </a:endParaRPr>
          </a:p>
        </p:txBody>
      </p:sp>
      <p:sp>
        <p:nvSpPr>
          <p:cNvPr id="426" name="Google Shape;426;p4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0"/>
          <p:cNvSpPr txBox="1"/>
          <p:nvPr/>
        </p:nvSpPr>
        <p:spPr>
          <a:xfrm>
            <a:off x="329100" y="1416050"/>
            <a:ext cx="8485800" cy="24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b="1">
                <a:solidFill>
                  <a:srgbClr val="5EA5E5"/>
                </a:solidFill>
                <a:latin typeface="Open Sans"/>
                <a:ea typeface="Open Sans"/>
                <a:cs typeface="Open Sans"/>
                <a:sym typeface="Open Sans"/>
              </a:rPr>
              <a:t>What does this code mean?</a:t>
            </a:r>
            <a:endParaRPr sz="2200" b="1">
              <a:solidFill>
                <a:srgbClr val="5EA5E5"/>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1800" b="1">
                <a:solidFill>
                  <a:schemeClr val="dk1"/>
                </a:solidFill>
                <a:latin typeface="Open Sans"/>
                <a:ea typeface="Open Sans"/>
                <a:cs typeface="Open Sans"/>
                <a:sym typeface="Open Sans"/>
              </a:rPr>
              <a:t>Line 8-11:</a:t>
            </a:r>
            <a:r>
              <a:rPr lang="en" sz="1800">
                <a:solidFill>
                  <a:schemeClr val="dk1"/>
                </a:solidFill>
                <a:latin typeface="Open Sans"/>
                <a:ea typeface="Open Sans"/>
                <a:cs typeface="Open Sans"/>
                <a:sym typeface="Open Sans"/>
              </a:rPr>
              <a:t> </a:t>
            </a:r>
            <a:r>
              <a:rPr lang="en" sz="1800" b="1">
                <a:solidFill>
                  <a:schemeClr val="dk1"/>
                </a:solidFill>
                <a:latin typeface="Courier New"/>
                <a:ea typeface="Courier New"/>
                <a:cs typeface="Courier New"/>
                <a:sym typeface="Courier New"/>
              </a:rPr>
              <a:t>&lt;Link&gt;</a:t>
            </a:r>
            <a:r>
              <a:rPr lang="en" sz="1800">
                <a:solidFill>
                  <a:schemeClr val="dk1"/>
                </a:solidFill>
                <a:latin typeface="Open Sans"/>
                <a:ea typeface="Open Sans"/>
                <a:cs typeface="Open Sans"/>
                <a:sym typeface="Open Sans"/>
              </a:rPr>
              <a:t> tags connect your HTML to other files. Our HTML is connected to two files that we have in our project: </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0"/>
              </a:spcAft>
              <a:buSzPts val="1800"/>
              <a:buFont typeface="Open Sans"/>
              <a:buChar char="●"/>
            </a:pPr>
            <a:r>
              <a:rPr lang="en" sz="1800" b="1">
                <a:solidFill>
                  <a:schemeClr val="dk1"/>
                </a:solidFill>
                <a:latin typeface="Courier New"/>
                <a:ea typeface="Courier New"/>
                <a:cs typeface="Courier New"/>
                <a:sym typeface="Courier New"/>
              </a:rPr>
              <a:t>style.css</a:t>
            </a:r>
            <a:r>
              <a:rPr lang="en" sz="1800">
                <a:solidFill>
                  <a:schemeClr val="dk1"/>
                </a:solidFill>
                <a:latin typeface="Open Sans"/>
                <a:ea typeface="Open Sans"/>
                <a:cs typeface="Open Sans"/>
                <a:sym typeface="Open Sans"/>
              </a:rPr>
              <a:t> – our main stylesheet </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1000"/>
              </a:spcAft>
              <a:buSzPts val="1800"/>
              <a:buFont typeface="Open Sans"/>
              <a:buChar char="●"/>
            </a:pPr>
            <a:r>
              <a:rPr lang="en" sz="1800" b="1">
                <a:solidFill>
                  <a:schemeClr val="dk1"/>
                </a:solidFill>
                <a:latin typeface="Courier New"/>
                <a:ea typeface="Courier New"/>
                <a:cs typeface="Courier New"/>
                <a:sym typeface="Courier New"/>
              </a:rPr>
              <a:t>media-queries.css</a:t>
            </a:r>
            <a:r>
              <a:rPr lang="en" sz="1800">
                <a:solidFill>
                  <a:schemeClr val="dk1"/>
                </a:solidFill>
                <a:latin typeface="Open Sans"/>
                <a:ea typeface="Open Sans"/>
                <a:cs typeface="Open Sans"/>
                <a:sym typeface="Open Sans"/>
              </a:rPr>
              <a:t> – the stylesheet that makes our web page look nice on various devices </a:t>
            </a:r>
            <a:endParaRPr sz="1800">
              <a:solidFill>
                <a:schemeClr val="dk1"/>
              </a:solidFill>
              <a:latin typeface="Open Sans"/>
              <a:ea typeface="Open Sans"/>
              <a:cs typeface="Open Sans"/>
              <a:sym typeface="Open Sans"/>
            </a:endParaRPr>
          </a:p>
        </p:txBody>
      </p:sp>
      <p:sp>
        <p:nvSpPr>
          <p:cNvPr id="432" name="Google Shape;432;p50"/>
          <p:cNvSpPr txBox="1">
            <a:spLocks noGrp="1"/>
          </p:cNvSpPr>
          <p:nvPr>
            <p:ph type="title"/>
          </p:nvPr>
        </p:nvSpPr>
        <p:spPr>
          <a:xfrm>
            <a:off x="329100"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urier New"/>
                <a:ea typeface="Courier New"/>
                <a:cs typeface="Courier New"/>
                <a:sym typeface="Courier New"/>
              </a:rPr>
              <a:t>index.html</a:t>
            </a:r>
            <a:r>
              <a:rPr lang="en" sz="3000"/>
              <a:t> II</a:t>
            </a:r>
            <a:endParaRPr sz="3000"/>
          </a:p>
        </p:txBody>
      </p:sp>
      <p:pic>
        <p:nvPicPr>
          <p:cNvPr id="433" name="Google Shape;433;p50"/>
          <p:cNvPicPr preferRelativeResize="0"/>
          <p:nvPr/>
        </p:nvPicPr>
        <p:blipFill>
          <a:blip r:embed="rId3">
            <a:alphaModFix/>
          </a:blip>
          <a:stretch>
            <a:fillRect/>
          </a:stretch>
        </p:blipFill>
        <p:spPr>
          <a:xfrm>
            <a:off x="881538" y="4029350"/>
            <a:ext cx="7380928" cy="2676250"/>
          </a:xfrm>
          <a:prstGeom prst="rect">
            <a:avLst/>
          </a:prstGeom>
          <a:noFill/>
          <a:ln w="19050" cap="flat" cmpd="sng">
            <a:solidFill>
              <a:srgbClr val="000000"/>
            </a:solidFill>
            <a:prstDash val="solid"/>
            <a:round/>
            <a:headEnd type="none" w="sm" len="sm"/>
            <a:tailEnd type="none" w="sm" len="sm"/>
          </a:ln>
        </p:spPr>
      </p:pic>
      <p:sp>
        <p:nvSpPr>
          <p:cNvPr id="434" name="Google Shape;434;p5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p:nvPr/>
        </p:nvSpPr>
        <p:spPr>
          <a:xfrm>
            <a:off x="329100" y="1416050"/>
            <a:ext cx="8485800" cy="24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b="1">
                <a:solidFill>
                  <a:srgbClr val="5EA5E5"/>
                </a:solidFill>
                <a:latin typeface="Open Sans"/>
                <a:ea typeface="Open Sans"/>
                <a:cs typeface="Open Sans"/>
                <a:sym typeface="Open Sans"/>
              </a:rPr>
              <a:t>What does this code mean?</a:t>
            </a:r>
            <a:endParaRPr sz="2200" b="1">
              <a:solidFill>
                <a:srgbClr val="5EA5E5"/>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1800" b="1">
                <a:solidFill>
                  <a:schemeClr val="dk1"/>
                </a:solidFill>
                <a:latin typeface="Open Sans"/>
                <a:ea typeface="Open Sans"/>
                <a:cs typeface="Open Sans"/>
                <a:sym typeface="Open Sans"/>
              </a:rPr>
              <a:t>Line 8-11:</a:t>
            </a:r>
            <a:r>
              <a:rPr lang="en" sz="1800">
                <a:solidFill>
                  <a:schemeClr val="dk1"/>
                </a:solidFill>
                <a:latin typeface="Open Sans"/>
                <a:ea typeface="Open Sans"/>
                <a:cs typeface="Open Sans"/>
                <a:sym typeface="Open Sans"/>
              </a:rPr>
              <a:t> </a:t>
            </a:r>
            <a:r>
              <a:rPr lang="en" sz="1800" b="1">
                <a:solidFill>
                  <a:schemeClr val="dk1"/>
                </a:solidFill>
                <a:latin typeface="Courier New"/>
                <a:ea typeface="Courier New"/>
                <a:cs typeface="Courier New"/>
                <a:sym typeface="Courier New"/>
              </a:rPr>
              <a:t>&lt;Link&gt;</a:t>
            </a:r>
            <a:r>
              <a:rPr lang="en" sz="1800">
                <a:solidFill>
                  <a:schemeClr val="dk1"/>
                </a:solidFill>
                <a:latin typeface="Open Sans"/>
                <a:ea typeface="Open Sans"/>
                <a:cs typeface="Open Sans"/>
                <a:sym typeface="Open Sans"/>
              </a:rPr>
              <a:t> tags connect your HTML to other files. Our HTML is connected to two files that we don't have in our project from: </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0"/>
              </a:spcAft>
              <a:buSzPts val="1800"/>
              <a:buFont typeface="Open Sans"/>
              <a:buChar char="●"/>
            </a:pPr>
            <a:r>
              <a:rPr lang="en" sz="1800" b="1">
                <a:solidFill>
                  <a:srgbClr val="5EA5E5"/>
                </a:solidFill>
                <a:latin typeface="Open Sans"/>
                <a:ea typeface="Open Sans"/>
                <a:cs typeface="Open Sans"/>
                <a:sym typeface="Open Sans"/>
              </a:rPr>
              <a:t>fonts.googleapis.com</a:t>
            </a:r>
            <a:r>
              <a:rPr lang="en" sz="1800">
                <a:solidFill>
                  <a:schemeClr val="dk1"/>
                </a:solidFill>
                <a:latin typeface="Open Sans"/>
                <a:ea typeface="Open Sans"/>
                <a:cs typeface="Open Sans"/>
                <a:sym typeface="Open Sans"/>
              </a:rPr>
              <a:t>, which allows us to add fonts to our website</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1000"/>
              </a:spcAft>
              <a:buSzPts val="1800"/>
              <a:buFont typeface="Open Sans"/>
              <a:buChar char="●"/>
            </a:pPr>
            <a:r>
              <a:rPr lang="en" sz="1800" b="1">
                <a:solidFill>
                  <a:srgbClr val="5EA5E5"/>
                </a:solidFill>
                <a:latin typeface="Open Sans"/>
                <a:ea typeface="Open Sans"/>
                <a:cs typeface="Open Sans"/>
                <a:sym typeface="Open Sans"/>
              </a:rPr>
              <a:t>maxcdn.bootstrapdcdn.com</a:t>
            </a:r>
            <a:r>
              <a:rPr lang="en" sz="1800">
                <a:solidFill>
                  <a:schemeClr val="dk1"/>
                </a:solidFill>
                <a:latin typeface="Open Sans"/>
                <a:ea typeface="Open Sans"/>
                <a:cs typeface="Open Sans"/>
                <a:sym typeface="Open Sans"/>
              </a:rPr>
              <a:t>, which allows us to use an icon library called Font Awesome to add icons to our page </a:t>
            </a:r>
            <a:endParaRPr sz="1800">
              <a:solidFill>
                <a:schemeClr val="dk1"/>
              </a:solidFill>
              <a:latin typeface="Open Sans"/>
              <a:ea typeface="Open Sans"/>
              <a:cs typeface="Open Sans"/>
              <a:sym typeface="Open Sans"/>
            </a:endParaRPr>
          </a:p>
        </p:txBody>
      </p:sp>
      <p:sp>
        <p:nvSpPr>
          <p:cNvPr id="440" name="Google Shape;440;p51"/>
          <p:cNvSpPr txBox="1">
            <a:spLocks noGrp="1"/>
          </p:cNvSpPr>
          <p:nvPr>
            <p:ph type="title"/>
          </p:nvPr>
        </p:nvSpPr>
        <p:spPr>
          <a:xfrm>
            <a:off x="329100"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urier New"/>
                <a:ea typeface="Courier New"/>
                <a:cs typeface="Courier New"/>
                <a:sym typeface="Courier New"/>
              </a:rPr>
              <a:t>index.html</a:t>
            </a:r>
            <a:r>
              <a:rPr lang="en" sz="3000"/>
              <a:t> III</a:t>
            </a:r>
            <a:endParaRPr sz="3000"/>
          </a:p>
        </p:txBody>
      </p:sp>
      <p:pic>
        <p:nvPicPr>
          <p:cNvPr id="441" name="Google Shape;441;p51"/>
          <p:cNvPicPr preferRelativeResize="0"/>
          <p:nvPr/>
        </p:nvPicPr>
        <p:blipFill>
          <a:blip r:embed="rId3">
            <a:alphaModFix/>
          </a:blip>
          <a:stretch>
            <a:fillRect/>
          </a:stretch>
        </p:blipFill>
        <p:spPr>
          <a:xfrm>
            <a:off x="881538" y="4029350"/>
            <a:ext cx="7380928" cy="2676250"/>
          </a:xfrm>
          <a:prstGeom prst="rect">
            <a:avLst/>
          </a:prstGeom>
          <a:noFill/>
          <a:ln w="19050" cap="flat" cmpd="sng">
            <a:solidFill>
              <a:srgbClr val="000000"/>
            </a:solidFill>
            <a:prstDash val="solid"/>
            <a:round/>
            <a:headEnd type="none" w="sm" len="sm"/>
            <a:tailEnd type="none" w="sm" len="sm"/>
          </a:ln>
        </p:spPr>
      </p:pic>
      <p:sp>
        <p:nvSpPr>
          <p:cNvPr id="442" name="Google Shape;442;p5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329100" y="1416050"/>
            <a:ext cx="8485800" cy="259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b="1">
                <a:solidFill>
                  <a:srgbClr val="5EA5E5"/>
                </a:solidFill>
                <a:latin typeface="Open Sans"/>
                <a:ea typeface="Open Sans"/>
                <a:cs typeface="Open Sans"/>
                <a:sym typeface="Open Sans"/>
              </a:rPr>
              <a:t>What does this code mean?</a:t>
            </a:r>
            <a:endParaRPr sz="2200" b="1">
              <a:solidFill>
                <a:srgbClr val="5EA5E5"/>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1800" b="1">
                <a:solidFill>
                  <a:schemeClr val="dk1"/>
                </a:solidFill>
                <a:latin typeface="Open Sans"/>
                <a:ea typeface="Open Sans"/>
                <a:cs typeface="Open Sans"/>
                <a:sym typeface="Open Sans"/>
              </a:rPr>
              <a:t>Line 14 - 25:</a:t>
            </a:r>
            <a:r>
              <a:rPr lang="en" sz="1800">
                <a:solidFill>
                  <a:schemeClr val="dk1"/>
                </a:solidFill>
                <a:latin typeface="Open Sans"/>
                <a:ea typeface="Open Sans"/>
                <a:cs typeface="Open Sans"/>
                <a:sym typeface="Open Sans"/>
              </a:rPr>
              <a:t> All of the visible content of our website is between the opening and closing </a:t>
            </a:r>
            <a:r>
              <a:rPr lang="en" sz="1800" b="1">
                <a:solidFill>
                  <a:schemeClr val="dk1"/>
                </a:solidFill>
                <a:latin typeface="Courier New"/>
                <a:ea typeface="Courier New"/>
                <a:cs typeface="Courier New"/>
                <a:sym typeface="Courier New"/>
              </a:rPr>
              <a:t>&lt;body&gt;</a:t>
            </a:r>
            <a:r>
              <a:rPr lang="en" sz="1800">
                <a:solidFill>
                  <a:schemeClr val="dk1"/>
                </a:solidFill>
                <a:latin typeface="Open Sans"/>
                <a:ea typeface="Open Sans"/>
                <a:cs typeface="Open Sans"/>
                <a:sym typeface="Open Sans"/>
              </a:rPr>
              <a:t> tags. </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0"/>
              </a:spcAft>
              <a:buSzPts val="1800"/>
              <a:buFont typeface="Open Sans"/>
              <a:buChar char="●"/>
            </a:pPr>
            <a:r>
              <a:rPr lang="en" sz="1800">
                <a:solidFill>
                  <a:schemeClr val="dk1"/>
                </a:solidFill>
                <a:latin typeface="Consolas"/>
                <a:ea typeface="Consolas"/>
                <a:cs typeface="Consolas"/>
                <a:sym typeface="Consolas"/>
              </a:rPr>
              <a:t>&lt;h1&gt;</a:t>
            </a:r>
            <a:r>
              <a:rPr lang="en" sz="1800">
                <a:solidFill>
                  <a:schemeClr val="dk1"/>
                </a:solidFill>
                <a:latin typeface="Open Sans"/>
                <a:ea typeface="Open Sans"/>
                <a:cs typeface="Open Sans"/>
                <a:sym typeface="Open Sans"/>
              </a:rPr>
              <a:t> is a header tag. These range from </a:t>
            </a:r>
            <a:r>
              <a:rPr lang="en" sz="1800">
                <a:solidFill>
                  <a:schemeClr val="dk1"/>
                </a:solidFill>
                <a:latin typeface="Consolas"/>
                <a:ea typeface="Consolas"/>
                <a:cs typeface="Consolas"/>
                <a:sym typeface="Consolas"/>
              </a:rPr>
              <a:t>&lt;h1&gt;</a:t>
            </a:r>
            <a:r>
              <a:rPr lang="en" sz="1800">
                <a:solidFill>
                  <a:schemeClr val="dk1"/>
                </a:solidFill>
                <a:latin typeface="Open Sans"/>
                <a:ea typeface="Open Sans"/>
                <a:cs typeface="Open Sans"/>
                <a:sym typeface="Open Sans"/>
              </a:rPr>
              <a:t> to </a:t>
            </a:r>
            <a:r>
              <a:rPr lang="en" sz="1800">
                <a:solidFill>
                  <a:schemeClr val="dk1"/>
                </a:solidFill>
                <a:latin typeface="Consolas"/>
                <a:ea typeface="Consolas"/>
                <a:cs typeface="Consolas"/>
                <a:sym typeface="Consolas"/>
              </a:rPr>
              <a:t>&lt;h6&gt;</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0"/>
              </a:spcAft>
              <a:buClr>
                <a:schemeClr val="dk1"/>
              </a:buClr>
              <a:buSzPts val="1800"/>
              <a:buFont typeface="Open Sans"/>
              <a:buChar char="●"/>
            </a:pPr>
            <a:r>
              <a:rPr lang="en" sz="1800">
                <a:solidFill>
                  <a:schemeClr val="dk1"/>
                </a:solidFill>
                <a:latin typeface="Consolas"/>
                <a:ea typeface="Consolas"/>
                <a:cs typeface="Consolas"/>
                <a:sym typeface="Consolas"/>
              </a:rPr>
              <a:t>&lt;p&gt;</a:t>
            </a:r>
            <a:r>
              <a:rPr lang="en" sz="1800">
                <a:solidFill>
                  <a:schemeClr val="dk1"/>
                </a:solidFill>
                <a:latin typeface="Open Sans"/>
                <a:ea typeface="Open Sans"/>
                <a:cs typeface="Open Sans"/>
                <a:sym typeface="Open Sans"/>
              </a:rPr>
              <a:t> is a paragraph tag.</a:t>
            </a:r>
            <a:endParaRPr sz="1800">
              <a:solidFill>
                <a:schemeClr val="dk1"/>
              </a:solidFill>
              <a:latin typeface="Open Sans"/>
              <a:ea typeface="Open Sans"/>
              <a:cs typeface="Open Sans"/>
              <a:sym typeface="Open Sans"/>
            </a:endParaRPr>
          </a:p>
          <a:p>
            <a:pPr marL="457200" lvl="0" indent="-342900" algn="l" rtl="0">
              <a:lnSpc>
                <a:spcPct val="115000"/>
              </a:lnSpc>
              <a:spcBef>
                <a:spcPts val="1000"/>
              </a:spcBef>
              <a:spcAft>
                <a:spcPts val="1000"/>
              </a:spcAft>
              <a:buClr>
                <a:schemeClr val="dk1"/>
              </a:buClr>
              <a:buSzPts val="1800"/>
              <a:buFont typeface="Open Sans"/>
              <a:buChar char="●"/>
            </a:pPr>
            <a:r>
              <a:rPr lang="en" sz="1800">
                <a:solidFill>
                  <a:schemeClr val="dk1"/>
                </a:solidFill>
                <a:latin typeface="Open Sans"/>
                <a:ea typeface="Open Sans"/>
                <a:cs typeface="Open Sans"/>
                <a:sym typeface="Open Sans"/>
              </a:rPr>
              <a:t>Lines 23-24 make the Glitch fish appear in the corner. </a:t>
            </a:r>
            <a:endParaRPr sz="1800">
              <a:solidFill>
                <a:schemeClr val="dk1"/>
              </a:solidFill>
              <a:latin typeface="Open Sans"/>
              <a:ea typeface="Open Sans"/>
              <a:cs typeface="Open Sans"/>
              <a:sym typeface="Open Sans"/>
            </a:endParaRPr>
          </a:p>
        </p:txBody>
      </p:sp>
      <p:sp>
        <p:nvSpPr>
          <p:cNvPr id="448" name="Google Shape;448;p52"/>
          <p:cNvSpPr txBox="1">
            <a:spLocks noGrp="1"/>
          </p:cNvSpPr>
          <p:nvPr>
            <p:ph type="title"/>
          </p:nvPr>
        </p:nvSpPr>
        <p:spPr>
          <a:xfrm>
            <a:off x="329100"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urier New"/>
                <a:ea typeface="Courier New"/>
                <a:cs typeface="Courier New"/>
                <a:sym typeface="Courier New"/>
              </a:rPr>
              <a:t>index.html</a:t>
            </a:r>
            <a:r>
              <a:rPr lang="en" sz="3000">
                <a:solidFill>
                  <a:schemeClr val="dk1"/>
                </a:solidFill>
              </a:rPr>
              <a:t> IV</a:t>
            </a:r>
            <a:endParaRPr sz="3000"/>
          </a:p>
        </p:txBody>
      </p:sp>
      <p:pic>
        <p:nvPicPr>
          <p:cNvPr id="449" name="Google Shape;449;p52"/>
          <p:cNvPicPr preferRelativeResize="0"/>
          <p:nvPr/>
        </p:nvPicPr>
        <p:blipFill rotWithShape="1">
          <a:blip r:embed="rId3">
            <a:alphaModFix/>
          </a:blip>
          <a:srcRect r="6855"/>
          <a:stretch/>
        </p:blipFill>
        <p:spPr>
          <a:xfrm>
            <a:off x="881538" y="4118060"/>
            <a:ext cx="7380926" cy="2498828"/>
          </a:xfrm>
          <a:prstGeom prst="rect">
            <a:avLst/>
          </a:prstGeom>
          <a:noFill/>
          <a:ln w="19050" cap="flat" cmpd="sng">
            <a:solidFill>
              <a:srgbClr val="000000"/>
            </a:solidFill>
            <a:prstDash val="solid"/>
            <a:round/>
            <a:headEnd type="none" w="sm" len="sm"/>
            <a:tailEnd type="none" w="sm" len="sm"/>
          </a:ln>
        </p:spPr>
      </p:pic>
      <p:sp>
        <p:nvSpPr>
          <p:cNvPr id="450" name="Google Shape;450;p5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503" name="Google Shape;503;p57"/>
          <p:cNvSpPr txBox="1"/>
          <p:nvPr/>
        </p:nvSpPr>
        <p:spPr>
          <a:xfrm>
            <a:off x="576450" y="2128650"/>
            <a:ext cx="7991100" cy="260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Open Sans"/>
                <a:ea typeface="Open Sans"/>
                <a:cs typeface="Open Sans"/>
                <a:sym typeface="Open Sans"/>
              </a:rPr>
              <a:t>Now that you understand the structure and syntax of HTML, let's add some content to your website. </a:t>
            </a:r>
            <a:endParaRPr sz="3000" b="1" dirty="0">
              <a:solidFill>
                <a:schemeClr val="lt1"/>
              </a:solidFill>
              <a:latin typeface="Open Sans"/>
              <a:ea typeface="Open Sans"/>
              <a:cs typeface="Open Sans"/>
              <a:sym typeface="Open Sans"/>
            </a:endParaRPr>
          </a:p>
        </p:txBody>
      </p:sp>
      <p:sp>
        <p:nvSpPr>
          <p:cNvPr id="504" name="Google Shape;504;p57"/>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58"/>
          <p:cNvPicPr preferRelativeResize="0"/>
          <p:nvPr/>
        </p:nvPicPr>
        <p:blipFill>
          <a:blip r:embed="rId3">
            <a:alphaModFix/>
          </a:blip>
          <a:stretch>
            <a:fillRect/>
          </a:stretch>
        </p:blipFill>
        <p:spPr>
          <a:xfrm>
            <a:off x="1722625" y="3259983"/>
            <a:ext cx="390525" cy="228600"/>
          </a:xfrm>
          <a:prstGeom prst="rect">
            <a:avLst/>
          </a:prstGeom>
          <a:noFill/>
          <a:ln>
            <a:noFill/>
          </a:ln>
        </p:spPr>
      </p:pic>
      <p:sp>
        <p:nvSpPr>
          <p:cNvPr id="510" name="Google Shape;510;p5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9"/>
          <p:cNvSpPr txBox="1"/>
          <p:nvPr/>
        </p:nvSpPr>
        <p:spPr>
          <a:xfrm>
            <a:off x="329100" y="1416049"/>
            <a:ext cx="8485800" cy="17358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Change </a:t>
            </a:r>
            <a:r>
              <a:rPr lang="en" sz="2200" b="1">
                <a:solidFill>
                  <a:srgbClr val="5EA5E5"/>
                </a:solidFill>
                <a:latin typeface="Consolas"/>
                <a:ea typeface="Consolas"/>
                <a:cs typeface="Consolas"/>
                <a:sym typeface="Consolas"/>
              </a:rPr>
              <a:t>Let's build something cool together</a:t>
            </a:r>
            <a:r>
              <a:rPr lang="en" sz="2200">
                <a:solidFill>
                  <a:schemeClr val="dk1"/>
                </a:solidFill>
                <a:latin typeface="Open Sans"/>
                <a:ea typeface="Open Sans"/>
                <a:cs typeface="Open Sans"/>
                <a:sym typeface="Open Sans"/>
              </a:rPr>
              <a:t> (line 18) to a sentence or two about yourself. </a:t>
            </a:r>
            <a:endParaRPr sz="2200">
              <a:solidFill>
                <a:schemeClr val="dk1"/>
              </a:solidFill>
              <a:latin typeface="Open Sans"/>
              <a:ea typeface="Open Sans"/>
              <a:cs typeface="Open Sans"/>
              <a:sym typeface="Open Sans"/>
            </a:endParaRPr>
          </a:p>
        </p:txBody>
      </p:sp>
      <p:sp>
        <p:nvSpPr>
          <p:cNvPr id="516" name="Google Shape;516;p59"/>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a Headline</a:t>
            </a:r>
            <a:endParaRPr sz="3000"/>
          </a:p>
        </p:txBody>
      </p:sp>
      <p:pic>
        <p:nvPicPr>
          <p:cNvPr id="517" name="Google Shape;517;p59"/>
          <p:cNvPicPr preferRelativeResize="0"/>
          <p:nvPr/>
        </p:nvPicPr>
        <p:blipFill>
          <a:blip r:embed="rId3">
            <a:alphaModFix/>
          </a:blip>
          <a:stretch>
            <a:fillRect/>
          </a:stretch>
        </p:blipFill>
        <p:spPr>
          <a:xfrm>
            <a:off x="1312488" y="2900625"/>
            <a:ext cx="6519023" cy="3738625"/>
          </a:xfrm>
          <a:prstGeom prst="rect">
            <a:avLst/>
          </a:prstGeom>
          <a:noFill/>
          <a:ln w="19050" cap="flat" cmpd="sng">
            <a:solidFill>
              <a:srgbClr val="000000"/>
            </a:solidFill>
            <a:prstDash val="solid"/>
            <a:round/>
            <a:headEnd type="none" w="sm" len="sm"/>
            <a:tailEnd type="none" w="sm" len="sm"/>
          </a:ln>
        </p:spPr>
      </p:pic>
      <p:sp>
        <p:nvSpPr>
          <p:cNvPr id="518" name="Google Shape;518;p5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0"/>
          <p:cNvSpPr txBox="1"/>
          <p:nvPr/>
        </p:nvSpPr>
        <p:spPr>
          <a:xfrm>
            <a:off x="329100" y="1416049"/>
            <a:ext cx="8485800" cy="17358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an </a:t>
            </a:r>
            <a:r>
              <a:rPr lang="en" sz="2200" b="1">
                <a:solidFill>
                  <a:schemeClr val="dk1"/>
                </a:solidFill>
                <a:latin typeface="Consolas"/>
                <a:ea typeface="Consolas"/>
                <a:cs typeface="Consolas"/>
                <a:sym typeface="Consolas"/>
              </a:rPr>
              <a:t>&lt;h2&gt;</a:t>
            </a:r>
            <a:r>
              <a:rPr lang="en" sz="2200">
                <a:solidFill>
                  <a:schemeClr val="dk1"/>
                </a:solidFill>
                <a:latin typeface="Open Sans"/>
                <a:ea typeface="Open Sans"/>
                <a:cs typeface="Open Sans"/>
                <a:sym typeface="Open Sans"/>
              </a:rPr>
              <a:t> element that says </a:t>
            </a:r>
            <a:r>
              <a:rPr lang="en" sz="2200" b="1">
                <a:solidFill>
                  <a:srgbClr val="5EA5E5"/>
                </a:solidFill>
                <a:latin typeface="Consolas"/>
                <a:ea typeface="Consolas"/>
                <a:cs typeface="Consolas"/>
                <a:sym typeface="Consolas"/>
              </a:rPr>
              <a:t>about</a:t>
            </a:r>
            <a:r>
              <a:rPr lang="en" sz="2200">
                <a:solidFill>
                  <a:schemeClr val="dk1"/>
                </a:solidFill>
                <a:latin typeface="Open Sans"/>
                <a:ea typeface="Open Sans"/>
                <a:cs typeface="Open Sans"/>
                <a:sym typeface="Open Sans"/>
              </a:rPr>
              <a:t> on line 21.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 </a:t>
            </a:r>
            <a:r>
              <a:rPr lang="en" sz="2200" b="1">
                <a:solidFill>
                  <a:schemeClr val="dk1"/>
                </a:solidFill>
                <a:latin typeface="Consolas"/>
                <a:ea typeface="Consolas"/>
                <a:cs typeface="Consolas"/>
                <a:sym typeface="Consolas"/>
              </a:rPr>
              <a:t>&lt;p&gt;</a:t>
            </a:r>
            <a:r>
              <a:rPr lang="en" sz="2200">
                <a:solidFill>
                  <a:schemeClr val="dk1"/>
                </a:solidFill>
                <a:latin typeface="Open Sans"/>
                <a:ea typeface="Open Sans"/>
                <a:cs typeface="Open Sans"/>
                <a:sym typeface="Open Sans"/>
              </a:rPr>
              <a:t> element on line 25. Add some information about yourself. </a:t>
            </a:r>
            <a:endParaRPr sz="2200">
              <a:solidFill>
                <a:schemeClr val="dk1"/>
              </a:solidFill>
              <a:latin typeface="Open Sans"/>
              <a:ea typeface="Open Sans"/>
              <a:cs typeface="Open Sans"/>
              <a:sym typeface="Open Sans"/>
            </a:endParaRPr>
          </a:p>
        </p:txBody>
      </p:sp>
      <p:sp>
        <p:nvSpPr>
          <p:cNvPr id="524" name="Google Shape;524;p60"/>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the About Section I</a:t>
            </a:r>
            <a:endParaRPr sz="3000"/>
          </a:p>
        </p:txBody>
      </p:sp>
      <p:pic>
        <p:nvPicPr>
          <p:cNvPr id="525" name="Google Shape;525;p60"/>
          <p:cNvPicPr preferRelativeResize="0"/>
          <p:nvPr/>
        </p:nvPicPr>
        <p:blipFill>
          <a:blip r:embed="rId3">
            <a:alphaModFix/>
          </a:blip>
          <a:stretch>
            <a:fillRect/>
          </a:stretch>
        </p:blipFill>
        <p:spPr>
          <a:xfrm>
            <a:off x="1312488" y="2900625"/>
            <a:ext cx="6519023" cy="3738625"/>
          </a:xfrm>
          <a:prstGeom prst="rect">
            <a:avLst/>
          </a:prstGeom>
          <a:noFill/>
          <a:ln w="19050" cap="flat" cmpd="sng">
            <a:solidFill>
              <a:srgbClr val="000000"/>
            </a:solidFill>
            <a:prstDash val="solid"/>
            <a:round/>
            <a:headEnd type="none" w="sm" len="sm"/>
            <a:tailEnd type="none" w="sm" len="sm"/>
          </a:ln>
        </p:spPr>
      </p:pic>
      <p:sp>
        <p:nvSpPr>
          <p:cNvPr id="526" name="Google Shape;526;p6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2"/>
          <p:cNvSpPr txBox="1">
            <a:spLocks noGrp="1"/>
          </p:cNvSpPr>
          <p:nvPr>
            <p:ph type="title"/>
          </p:nvPr>
        </p:nvSpPr>
        <p:spPr>
          <a:xfrm>
            <a:off x="900875" y="647750"/>
            <a:ext cx="7340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Code Review</a:t>
            </a:r>
            <a:endParaRPr sz="3000"/>
          </a:p>
        </p:txBody>
      </p:sp>
      <p:sp>
        <p:nvSpPr>
          <p:cNvPr id="540" name="Google Shape;540;p62"/>
          <p:cNvSpPr txBox="1">
            <a:spLocks noGrp="1"/>
          </p:cNvSpPr>
          <p:nvPr>
            <p:ph type="body" idx="1"/>
          </p:nvPr>
        </p:nvSpPr>
        <p:spPr>
          <a:xfrm>
            <a:off x="494700" y="1773425"/>
            <a:ext cx="4710000" cy="4297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a:solidFill>
                  <a:srgbClr val="5EA5E5"/>
                </a:solidFill>
                <a:latin typeface="Courier New"/>
                <a:ea typeface="Courier New"/>
                <a:cs typeface="Courier New"/>
                <a:sym typeface="Courier New"/>
              </a:rPr>
              <a:t>&lt;h2&gt;</a:t>
            </a:r>
            <a:r>
              <a:rPr lang="en" sz="2000"/>
              <a:t> – a heading element. These range from &lt;h1&gt; to &lt;h6&gt;. Every web page should only have one &lt;h1&gt;. It is a best practice to think of them like roman numerals in an outline, used to separate levels of detail. </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400" b="1">
                <a:solidFill>
                  <a:srgbClr val="5EA5E5"/>
                </a:solidFill>
                <a:latin typeface="Courier New"/>
                <a:ea typeface="Courier New"/>
                <a:cs typeface="Courier New"/>
                <a:sym typeface="Courier New"/>
              </a:rPr>
              <a:t>&lt;p&gt;</a:t>
            </a:r>
            <a:r>
              <a:rPr lang="en" sz="2000"/>
              <a:t> – a paragraph element. These are used to create paragraphs of text on your web page. </a:t>
            </a:r>
            <a:endParaRPr sz="2000"/>
          </a:p>
        </p:txBody>
      </p:sp>
      <p:sp>
        <p:nvSpPr>
          <p:cNvPr id="541" name="Google Shape;541;p62"/>
          <p:cNvSpPr txBox="1">
            <a:spLocks noGrp="1"/>
          </p:cNvSpPr>
          <p:nvPr>
            <p:ph type="sldNum" idx="12"/>
          </p:nvPr>
        </p:nvSpPr>
        <p:spPr>
          <a:xfrm>
            <a:off x="8576625" y="6428300"/>
            <a:ext cx="567300" cy="4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pic>
        <p:nvPicPr>
          <p:cNvPr id="542" name="Google Shape;542;p62"/>
          <p:cNvPicPr preferRelativeResize="0"/>
          <p:nvPr/>
        </p:nvPicPr>
        <p:blipFill>
          <a:blip r:embed="rId3">
            <a:alphaModFix/>
          </a:blip>
          <a:stretch>
            <a:fillRect/>
          </a:stretch>
        </p:blipFill>
        <p:spPr>
          <a:xfrm>
            <a:off x="5791800" y="2493425"/>
            <a:ext cx="28575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a:spLocks noGrp="1"/>
          </p:cNvSpPr>
          <p:nvPr>
            <p:ph type="title"/>
          </p:nvPr>
        </p:nvSpPr>
        <p:spPr>
          <a:xfrm>
            <a:off x="161550" y="8615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What will you </a:t>
            </a:r>
            <a:r>
              <a:rPr lang="en" sz="3000" b="1">
                <a:solidFill>
                  <a:srgbClr val="5EA5E5"/>
                </a:solidFill>
                <a:latin typeface="Open Sans"/>
                <a:ea typeface="Open Sans"/>
                <a:cs typeface="Open Sans"/>
                <a:sym typeface="Open Sans"/>
              </a:rPr>
              <a:t>learn</a:t>
            </a:r>
            <a:r>
              <a:rPr lang="en" sz="3000" b="1">
                <a:solidFill>
                  <a:srgbClr val="353535"/>
                </a:solidFill>
                <a:latin typeface="Open Sans"/>
                <a:ea typeface="Open Sans"/>
                <a:cs typeface="Open Sans"/>
                <a:sym typeface="Open Sans"/>
              </a:rPr>
              <a:t> today?</a:t>
            </a:r>
            <a:endParaRPr sz="3000" b="1">
              <a:solidFill>
                <a:srgbClr val="353535"/>
              </a:solidFill>
              <a:latin typeface="Open Sans"/>
              <a:ea typeface="Open Sans"/>
              <a:cs typeface="Open Sans"/>
              <a:sym typeface="Open Sans"/>
            </a:endParaRPr>
          </a:p>
        </p:txBody>
      </p:sp>
      <p:sp>
        <p:nvSpPr>
          <p:cNvPr id="223" name="Google Shape;223;p31"/>
          <p:cNvSpPr/>
          <p:nvPr/>
        </p:nvSpPr>
        <p:spPr>
          <a:xfrm>
            <a:off x="1118475" y="22469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24" name="Google Shape;224;p31"/>
          <p:cNvSpPr/>
          <p:nvPr/>
        </p:nvSpPr>
        <p:spPr>
          <a:xfrm>
            <a:off x="1118475" y="3532202"/>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25" name="Google Shape;225;p31"/>
          <p:cNvSpPr/>
          <p:nvPr/>
        </p:nvSpPr>
        <p:spPr>
          <a:xfrm>
            <a:off x="1118475" y="48174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26" name="Google Shape;226;p31"/>
          <p:cNvSpPr txBox="1"/>
          <p:nvPr/>
        </p:nvSpPr>
        <p:spPr>
          <a:xfrm>
            <a:off x="1956525" y="211022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Structure and Syntax of HTML and CSS</a:t>
            </a:r>
            <a:endParaRPr sz="2400">
              <a:solidFill>
                <a:srgbClr val="353535"/>
              </a:solidFill>
              <a:latin typeface="Open Sans"/>
              <a:ea typeface="Open Sans"/>
              <a:cs typeface="Open Sans"/>
              <a:sym typeface="Open Sans"/>
            </a:endParaRPr>
          </a:p>
        </p:txBody>
      </p:sp>
      <p:sp>
        <p:nvSpPr>
          <p:cNvPr id="227" name="Google Shape;227;p31"/>
          <p:cNvSpPr txBox="1"/>
          <p:nvPr/>
        </p:nvSpPr>
        <p:spPr>
          <a:xfrm>
            <a:off x="1956525" y="3433950"/>
            <a:ext cx="69102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Important HTML Elements and CSS Properties</a:t>
            </a:r>
            <a:endParaRPr sz="2400">
              <a:solidFill>
                <a:srgbClr val="353535"/>
              </a:solidFill>
              <a:latin typeface="Open Sans"/>
              <a:ea typeface="Open Sans"/>
              <a:cs typeface="Open Sans"/>
              <a:sym typeface="Open Sans"/>
            </a:endParaRPr>
          </a:p>
        </p:txBody>
      </p:sp>
      <p:sp>
        <p:nvSpPr>
          <p:cNvPr id="228" name="Google Shape;228;p31"/>
          <p:cNvSpPr txBox="1"/>
          <p:nvPr/>
        </p:nvSpPr>
        <p:spPr>
          <a:xfrm>
            <a:off x="1956525" y="471917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How to Deploy Your Website</a:t>
            </a:r>
            <a:endParaRPr sz="2400">
              <a:solidFill>
                <a:srgbClr val="353535"/>
              </a:solidFill>
              <a:latin typeface="Open Sans"/>
              <a:ea typeface="Open Sans"/>
              <a:cs typeface="Open Sans"/>
              <a:sym typeface="Open Sans"/>
            </a:endParaRPr>
          </a:p>
        </p:txBody>
      </p:sp>
      <p:sp>
        <p:nvSpPr>
          <p:cNvPr id="229" name="Google Shape;229;p3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3"/>
          <p:cNvSpPr txBox="1"/>
          <p:nvPr/>
        </p:nvSpPr>
        <p:spPr>
          <a:xfrm>
            <a:off x="329100" y="1416049"/>
            <a:ext cx="8485800" cy="17358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an </a:t>
            </a:r>
            <a:r>
              <a:rPr lang="en" sz="2200" b="1">
                <a:solidFill>
                  <a:schemeClr val="dk1"/>
                </a:solidFill>
                <a:latin typeface="Consolas"/>
                <a:ea typeface="Consolas"/>
                <a:cs typeface="Consolas"/>
                <a:sym typeface="Consolas"/>
              </a:rPr>
              <a:t>&lt;h2&gt;</a:t>
            </a:r>
            <a:r>
              <a:rPr lang="en" sz="2200">
                <a:solidFill>
                  <a:schemeClr val="dk1"/>
                </a:solidFill>
                <a:latin typeface="Open Sans"/>
                <a:ea typeface="Open Sans"/>
                <a:cs typeface="Open Sans"/>
                <a:sym typeface="Open Sans"/>
              </a:rPr>
              <a:t> element that says </a:t>
            </a:r>
            <a:r>
              <a:rPr lang="en" sz="2200" b="1">
                <a:solidFill>
                  <a:srgbClr val="5EA5E5"/>
                </a:solidFill>
                <a:latin typeface="Consolas"/>
                <a:ea typeface="Consolas"/>
                <a:cs typeface="Consolas"/>
                <a:sym typeface="Consolas"/>
              </a:rPr>
              <a:t>projects</a:t>
            </a:r>
            <a:r>
              <a:rPr lang="en" sz="2200">
                <a:solidFill>
                  <a:schemeClr val="dk1"/>
                </a:solidFill>
                <a:latin typeface="Open Sans"/>
                <a:ea typeface="Open Sans"/>
                <a:cs typeface="Open Sans"/>
                <a:sym typeface="Open Sans"/>
              </a:rPr>
              <a:t> on line 29.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 </a:t>
            </a:r>
            <a:r>
              <a:rPr lang="en" sz="2200" b="1">
                <a:solidFill>
                  <a:schemeClr val="dk1"/>
                </a:solidFill>
                <a:latin typeface="Consolas"/>
                <a:ea typeface="Consolas"/>
                <a:cs typeface="Consolas"/>
                <a:sym typeface="Consolas"/>
              </a:rPr>
              <a:t>&lt;ul&gt;</a:t>
            </a:r>
            <a:r>
              <a:rPr lang="en" sz="2200">
                <a:solidFill>
                  <a:schemeClr val="dk1"/>
                </a:solidFill>
                <a:latin typeface="Open Sans"/>
                <a:ea typeface="Open Sans"/>
                <a:cs typeface="Open Sans"/>
                <a:sym typeface="Open Sans"/>
              </a:rPr>
              <a:t> element on line 33. Leave it empty for now. </a:t>
            </a:r>
            <a:endParaRPr sz="2200">
              <a:solidFill>
                <a:schemeClr val="dk1"/>
              </a:solidFill>
              <a:latin typeface="Open Sans"/>
              <a:ea typeface="Open Sans"/>
              <a:cs typeface="Open Sans"/>
              <a:sym typeface="Open Sans"/>
            </a:endParaRPr>
          </a:p>
        </p:txBody>
      </p:sp>
      <p:sp>
        <p:nvSpPr>
          <p:cNvPr id="548" name="Google Shape;548;p63"/>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the Projects Section I</a:t>
            </a:r>
            <a:endParaRPr sz="3000"/>
          </a:p>
        </p:txBody>
      </p:sp>
      <p:pic>
        <p:nvPicPr>
          <p:cNvPr id="549" name="Google Shape;549;p63"/>
          <p:cNvPicPr preferRelativeResize="0"/>
          <p:nvPr/>
        </p:nvPicPr>
        <p:blipFill>
          <a:blip r:embed="rId3">
            <a:alphaModFix/>
          </a:blip>
          <a:stretch>
            <a:fillRect/>
          </a:stretch>
        </p:blipFill>
        <p:spPr>
          <a:xfrm>
            <a:off x="483988" y="2910929"/>
            <a:ext cx="8176026" cy="3535295"/>
          </a:xfrm>
          <a:prstGeom prst="rect">
            <a:avLst/>
          </a:prstGeom>
          <a:noFill/>
          <a:ln w="19050" cap="flat" cmpd="sng">
            <a:solidFill>
              <a:srgbClr val="000000"/>
            </a:solidFill>
            <a:prstDash val="solid"/>
            <a:round/>
            <a:headEnd type="none" w="sm" len="sm"/>
            <a:tailEnd type="none" w="sm" len="sm"/>
          </a:ln>
        </p:spPr>
      </p:pic>
      <p:sp>
        <p:nvSpPr>
          <p:cNvPr id="550" name="Google Shape;550;p6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p:nvPr/>
        </p:nvSpPr>
        <p:spPr>
          <a:xfrm>
            <a:off x="329100" y="1416050"/>
            <a:ext cx="8485800" cy="28467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Inside the </a:t>
            </a:r>
            <a:r>
              <a:rPr lang="en" sz="2200" b="1">
                <a:solidFill>
                  <a:schemeClr val="dk1"/>
                </a:solidFill>
                <a:latin typeface="Consolas"/>
                <a:ea typeface="Consolas"/>
                <a:cs typeface="Consolas"/>
                <a:sym typeface="Consolas"/>
              </a:rPr>
              <a:t>&lt;ul&gt;</a:t>
            </a:r>
            <a:r>
              <a:rPr lang="en" sz="2200">
                <a:solidFill>
                  <a:schemeClr val="dk1"/>
                </a:solidFill>
                <a:latin typeface="Open Sans"/>
                <a:ea typeface="Open Sans"/>
                <a:cs typeface="Open Sans"/>
                <a:sym typeface="Open Sans"/>
              </a:rPr>
              <a:t> element, add 3 </a:t>
            </a:r>
            <a:r>
              <a:rPr lang="en" sz="2200" b="1">
                <a:solidFill>
                  <a:schemeClr val="dk1"/>
                </a:solidFill>
                <a:latin typeface="Consolas"/>
                <a:ea typeface="Consolas"/>
                <a:cs typeface="Consolas"/>
                <a:sym typeface="Consolas"/>
              </a:rPr>
              <a:t>&lt;li&gt;</a:t>
            </a:r>
            <a:r>
              <a:rPr lang="en" sz="2200">
                <a:solidFill>
                  <a:schemeClr val="dk1"/>
                </a:solidFill>
                <a:latin typeface="Open Sans"/>
                <a:ea typeface="Open Sans"/>
                <a:cs typeface="Open Sans"/>
                <a:sym typeface="Open Sans"/>
              </a:rPr>
              <a:t> elements.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Inside each </a:t>
            </a:r>
            <a:r>
              <a:rPr lang="en" sz="2200" b="1">
                <a:solidFill>
                  <a:schemeClr val="dk1"/>
                </a:solidFill>
                <a:latin typeface="Consolas"/>
                <a:ea typeface="Consolas"/>
                <a:cs typeface="Consolas"/>
                <a:sym typeface="Consolas"/>
              </a:rPr>
              <a:t>&lt;li&gt;</a:t>
            </a:r>
            <a:r>
              <a:rPr lang="en" sz="2200">
                <a:solidFill>
                  <a:schemeClr val="dk1"/>
                </a:solidFill>
                <a:latin typeface="Open Sans"/>
                <a:ea typeface="Open Sans"/>
                <a:cs typeface="Open Sans"/>
                <a:sym typeface="Open Sans"/>
              </a:rPr>
              <a:t> element, add an </a:t>
            </a:r>
            <a:r>
              <a:rPr lang="en" sz="2200" b="1">
                <a:solidFill>
                  <a:schemeClr val="dk1"/>
                </a:solidFill>
                <a:latin typeface="Consolas"/>
                <a:ea typeface="Consolas"/>
                <a:cs typeface="Consolas"/>
                <a:sym typeface="Consolas"/>
              </a:rPr>
              <a:t>&lt;h3&gt;</a:t>
            </a:r>
            <a:r>
              <a:rPr lang="en" sz="2200">
                <a:solidFill>
                  <a:schemeClr val="dk1"/>
                </a:solidFill>
                <a:latin typeface="Open Sans"/>
                <a:ea typeface="Open Sans"/>
                <a:cs typeface="Open Sans"/>
                <a:sym typeface="Open Sans"/>
              </a:rPr>
              <a:t> element.  </a:t>
            </a:r>
            <a:endParaRPr sz="2200">
              <a:solidFill>
                <a:schemeClr val="dk1"/>
              </a:solidFill>
              <a:latin typeface="Open Sans"/>
              <a:ea typeface="Open Sans"/>
              <a:cs typeface="Open Sans"/>
              <a:sym typeface="Open Sans"/>
            </a:endParaRPr>
          </a:p>
          <a:p>
            <a:pPr marL="0" lvl="0" indent="0" algn="l" rtl="0">
              <a:lnSpc>
                <a:spcPct val="115000"/>
              </a:lnSpc>
              <a:spcBef>
                <a:spcPts val="1000"/>
              </a:spcBef>
              <a:spcAft>
                <a:spcPts val="1000"/>
              </a:spcAft>
              <a:buNone/>
            </a:pPr>
            <a:r>
              <a:rPr lang="en" sz="2200" b="1">
                <a:solidFill>
                  <a:srgbClr val="5EA5E5"/>
                </a:solidFill>
                <a:latin typeface="Open Sans"/>
                <a:ea typeface="Open Sans"/>
                <a:cs typeface="Open Sans"/>
                <a:sym typeface="Open Sans"/>
              </a:rPr>
              <a:t>Note:</a:t>
            </a:r>
            <a:r>
              <a:rPr lang="en" sz="2200">
                <a:solidFill>
                  <a:schemeClr val="dk1"/>
                </a:solidFill>
                <a:latin typeface="Open Sans"/>
                <a:ea typeface="Open Sans"/>
                <a:cs typeface="Open Sans"/>
                <a:sym typeface="Open Sans"/>
              </a:rPr>
              <a:t> Glitch will separate </a:t>
            </a:r>
            <a:r>
              <a:rPr lang="en" sz="2200" b="1">
                <a:solidFill>
                  <a:schemeClr val="dk1"/>
                </a:solidFill>
                <a:latin typeface="Consolas"/>
                <a:ea typeface="Consolas"/>
                <a:cs typeface="Consolas"/>
                <a:sym typeface="Consolas"/>
              </a:rPr>
              <a:t>&lt;h3&gt;</a:t>
            </a:r>
            <a:r>
              <a:rPr lang="en" sz="2200">
                <a:solidFill>
                  <a:schemeClr val="dk1"/>
                </a:solidFill>
                <a:latin typeface="Open Sans"/>
                <a:ea typeface="Open Sans"/>
                <a:cs typeface="Open Sans"/>
                <a:sym typeface="Open Sans"/>
              </a:rPr>
              <a:t> elements onto three lines. We have deleted the blank space between the opening and closing tags of the </a:t>
            </a:r>
            <a:r>
              <a:rPr lang="en" sz="2200" b="1">
                <a:solidFill>
                  <a:schemeClr val="dk1"/>
                </a:solidFill>
                <a:latin typeface="Consolas"/>
                <a:ea typeface="Consolas"/>
                <a:cs typeface="Consolas"/>
                <a:sym typeface="Consolas"/>
              </a:rPr>
              <a:t>&lt;h3&gt;</a:t>
            </a:r>
            <a:r>
              <a:rPr lang="en" sz="2200">
                <a:solidFill>
                  <a:schemeClr val="dk1"/>
                </a:solidFill>
                <a:latin typeface="Open Sans"/>
                <a:ea typeface="Open Sans"/>
                <a:cs typeface="Open Sans"/>
                <a:sym typeface="Open Sans"/>
              </a:rPr>
              <a:t> elements. </a:t>
            </a:r>
            <a:endParaRPr sz="2200">
              <a:solidFill>
                <a:schemeClr val="dk1"/>
              </a:solidFill>
              <a:latin typeface="Open Sans"/>
              <a:ea typeface="Open Sans"/>
              <a:cs typeface="Open Sans"/>
              <a:sym typeface="Open Sans"/>
            </a:endParaRPr>
          </a:p>
        </p:txBody>
      </p:sp>
      <p:sp>
        <p:nvSpPr>
          <p:cNvPr id="556" name="Google Shape;556;p64"/>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the Projects Section II</a:t>
            </a:r>
            <a:endParaRPr sz="3000"/>
          </a:p>
        </p:txBody>
      </p:sp>
      <p:pic>
        <p:nvPicPr>
          <p:cNvPr id="557" name="Google Shape;557;p64"/>
          <p:cNvPicPr preferRelativeResize="0"/>
          <p:nvPr/>
        </p:nvPicPr>
        <p:blipFill>
          <a:blip r:embed="rId3">
            <a:alphaModFix/>
          </a:blip>
          <a:stretch>
            <a:fillRect/>
          </a:stretch>
        </p:blipFill>
        <p:spPr>
          <a:xfrm>
            <a:off x="1440013" y="4169025"/>
            <a:ext cx="6263975" cy="2023000"/>
          </a:xfrm>
          <a:prstGeom prst="rect">
            <a:avLst/>
          </a:prstGeom>
          <a:noFill/>
          <a:ln w="19050" cap="flat" cmpd="sng">
            <a:solidFill>
              <a:srgbClr val="000000"/>
            </a:solidFill>
            <a:prstDash val="solid"/>
            <a:round/>
            <a:headEnd type="none" w="sm" len="sm"/>
            <a:tailEnd type="none" w="sm" len="sm"/>
          </a:ln>
        </p:spPr>
      </p:pic>
      <p:sp>
        <p:nvSpPr>
          <p:cNvPr id="558" name="Google Shape;558;p6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5"/>
          <p:cNvSpPr txBox="1"/>
          <p:nvPr/>
        </p:nvSpPr>
        <p:spPr>
          <a:xfrm>
            <a:off x="329100" y="1416050"/>
            <a:ext cx="8485800" cy="23973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Inside each </a:t>
            </a:r>
            <a:r>
              <a:rPr lang="en" sz="2200" b="1">
                <a:solidFill>
                  <a:schemeClr val="dk1"/>
                </a:solidFill>
                <a:latin typeface="Consolas"/>
                <a:ea typeface="Consolas"/>
                <a:cs typeface="Consolas"/>
                <a:sym typeface="Consolas"/>
              </a:rPr>
              <a:t>&lt;h3&gt;</a:t>
            </a:r>
            <a:r>
              <a:rPr lang="en" sz="2200">
                <a:solidFill>
                  <a:schemeClr val="dk1"/>
                </a:solidFill>
                <a:latin typeface="Consolas"/>
                <a:ea typeface="Consolas"/>
                <a:cs typeface="Consolas"/>
                <a:sym typeface="Consolas"/>
              </a:rPr>
              <a:t> </a:t>
            </a:r>
            <a:r>
              <a:rPr lang="en" sz="2200">
                <a:solidFill>
                  <a:schemeClr val="dk1"/>
                </a:solidFill>
                <a:latin typeface="Open Sans"/>
                <a:ea typeface="Open Sans"/>
                <a:cs typeface="Open Sans"/>
                <a:sym typeface="Open Sans"/>
              </a:rPr>
              <a:t>element, list a project or accomplishment you'd like to highlight.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Below each </a:t>
            </a:r>
            <a:r>
              <a:rPr lang="en" sz="2200" b="1">
                <a:solidFill>
                  <a:schemeClr val="dk1"/>
                </a:solidFill>
                <a:latin typeface="Consolas"/>
                <a:ea typeface="Consolas"/>
                <a:cs typeface="Consolas"/>
                <a:sym typeface="Consolas"/>
              </a:rPr>
              <a:t>&lt;li&gt;</a:t>
            </a:r>
            <a:r>
              <a:rPr lang="en" sz="2200" b="1">
                <a:solidFill>
                  <a:schemeClr val="dk1"/>
                </a:solidFill>
                <a:latin typeface="Open Sans"/>
                <a:ea typeface="Open Sans"/>
                <a:cs typeface="Open Sans"/>
                <a:sym typeface="Open Sans"/>
              </a:rPr>
              <a:t> </a:t>
            </a:r>
            <a:r>
              <a:rPr lang="en" sz="2200">
                <a:solidFill>
                  <a:schemeClr val="dk1"/>
                </a:solidFill>
                <a:latin typeface="Open Sans"/>
                <a:ea typeface="Open Sans"/>
                <a:cs typeface="Open Sans"/>
                <a:sym typeface="Open Sans"/>
              </a:rPr>
              <a:t>element, add a </a:t>
            </a:r>
            <a:r>
              <a:rPr lang="en" sz="2200" b="1">
                <a:solidFill>
                  <a:schemeClr val="dk1"/>
                </a:solidFill>
                <a:latin typeface="Consolas"/>
                <a:ea typeface="Consolas"/>
                <a:cs typeface="Consolas"/>
                <a:sym typeface="Consolas"/>
              </a:rPr>
              <a:t>&lt;p&gt;</a:t>
            </a:r>
            <a:r>
              <a:rPr lang="en" sz="2200">
                <a:solidFill>
                  <a:schemeClr val="dk1"/>
                </a:solidFill>
                <a:latin typeface="Open Sans"/>
                <a:ea typeface="Open Sans"/>
                <a:cs typeface="Open Sans"/>
                <a:sym typeface="Open Sans"/>
              </a:rPr>
              <a:t> of text to describe the project. </a:t>
            </a:r>
            <a:endParaRPr sz="2200">
              <a:solidFill>
                <a:schemeClr val="dk1"/>
              </a:solidFill>
              <a:latin typeface="Open Sans"/>
              <a:ea typeface="Open Sans"/>
              <a:cs typeface="Open Sans"/>
              <a:sym typeface="Open Sans"/>
            </a:endParaRPr>
          </a:p>
        </p:txBody>
      </p:sp>
      <p:sp>
        <p:nvSpPr>
          <p:cNvPr id="564" name="Google Shape;564;p65"/>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the Projects Section III</a:t>
            </a:r>
            <a:endParaRPr sz="3000"/>
          </a:p>
        </p:txBody>
      </p:sp>
      <p:pic>
        <p:nvPicPr>
          <p:cNvPr id="565" name="Google Shape;565;p65"/>
          <p:cNvPicPr preferRelativeResize="0"/>
          <p:nvPr/>
        </p:nvPicPr>
        <p:blipFill>
          <a:blip r:embed="rId3">
            <a:alphaModFix/>
          </a:blip>
          <a:stretch>
            <a:fillRect/>
          </a:stretch>
        </p:blipFill>
        <p:spPr>
          <a:xfrm>
            <a:off x="654897" y="3491825"/>
            <a:ext cx="7834200" cy="2945500"/>
          </a:xfrm>
          <a:prstGeom prst="rect">
            <a:avLst/>
          </a:prstGeom>
          <a:noFill/>
          <a:ln w="19050" cap="flat" cmpd="sng">
            <a:solidFill>
              <a:srgbClr val="000000"/>
            </a:solidFill>
            <a:prstDash val="solid"/>
            <a:round/>
            <a:headEnd type="none" w="sm" len="sm"/>
            <a:tailEnd type="none" w="sm" len="sm"/>
          </a:ln>
        </p:spPr>
      </p:pic>
      <p:sp>
        <p:nvSpPr>
          <p:cNvPr id="566" name="Google Shape;566;p6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6"/>
          <p:cNvSpPr txBox="1"/>
          <p:nvPr/>
        </p:nvSpPr>
        <p:spPr>
          <a:xfrm>
            <a:off x="329100" y="1416050"/>
            <a:ext cx="8485800" cy="114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200">
                <a:latin typeface="Open Sans"/>
                <a:ea typeface="Open Sans"/>
                <a:cs typeface="Open Sans"/>
                <a:sym typeface="Open Sans"/>
              </a:rPr>
              <a:t>Look at the live version again! It should look like this. </a:t>
            </a:r>
            <a:endParaRPr sz="2200">
              <a:latin typeface="Open Sans"/>
              <a:ea typeface="Open Sans"/>
              <a:cs typeface="Open Sans"/>
              <a:sym typeface="Open Sans"/>
            </a:endParaRPr>
          </a:p>
        </p:txBody>
      </p:sp>
      <p:sp>
        <p:nvSpPr>
          <p:cNvPr id="572" name="Google Shape;572;p66"/>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the Projects Section IV</a:t>
            </a:r>
            <a:endParaRPr sz="3000"/>
          </a:p>
        </p:txBody>
      </p:sp>
      <p:pic>
        <p:nvPicPr>
          <p:cNvPr id="573" name="Google Shape;573;p66"/>
          <p:cNvPicPr preferRelativeResize="0"/>
          <p:nvPr/>
        </p:nvPicPr>
        <p:blipFill>
          <a:blip r:embed="rId3">
            <a:alphaModFix/>
          </a:blip>
          <a:stretch>
            <a:fillRect/>
          </a:stretch>
        </p:blipFill>
        <p:spPr>
          <a:xfrm>
            <a:off x="1775550" y="2269875"/>
            <a:ext cx="5592899" cy="4328750"/>
          </a:xfrm>
          <a:prstGeom prst="rect">
            <a:avLst/>
          </a:prstGeom>
          <a:noFill/>
          <a:ln w="19050" cap="flat" cmpd="sng">
            <a:solidFill>
              <a:srgbClr val="000000"/>
            </a:solidFill>
            <a:prstDash val="solid"/>
            <a:round/>
            <a:headEnd type="none" w="sm" len="sm"/>
            <a:tailEnd type="none" w="sm" len="sm"/>
          </a:ln>
        </p:spPr>
      </p:pic>
      <p:sp>
        <p:nvSpPr>
          <p:cNvPr id="574" name="Google Shape;574;p6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7"/>
          <p:cNvSpPr txBox="1">
            <a:spLocks noGrp="1"/>
          </p:cNvSpPr>
          <p:nvPr>
            <p:ph type="title"/>
          </p:nvPr>
        </p:nvSpPr>
        <p:spPr>
          <a:xfrm>
            <a:off x="900875" y="647750"/>
            <a:ext cx="7340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Code Review</a:t>
            </a:r>
            <a:endParaRPr sz="3000"/>
          </a:p>
        </p:txBody>
      </p:sp>
      <p:sp>
        <p:nvSpPr>
          <p:cNvPr id="580" name="Google Shape;580;p67"/>
          <p:cNvSpPr txBox="1">
            <a:spLocks noGrp="1"/>
          </p:cNvSpPr>
          <p:nvPr>
            <p:ph type="body" idx="1"/>
          </p:nvPr>
        </p:nvSpPr>
        <p:spPr>
          <a:xfrm>
            <a:off x="754300" y="1773350"/>
            <a:ext cx="4263300" cy="4297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a:solidFill>
                  <a:srgbClr val="5EA5E5"/>
                </a:solidFill>
                <a:latin typeface="Courier New"/>
                <a:ea typeface="Courier New"/>
                <a:cs typeface="Courier New"/>
                <a:sym typeface="Courier New"/>
              </a:rPr>
              <a:t>&lt;ul&gt;</a:t>
            </a:r>
            <a:r>
              <a:rPr lang="en" sz="2000"/>
              <a:t> – an unordered list. By default, an unordered list element will contain a bulleted list of elements. </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400" b="1">
                <a:solidFill>
                  <a:srgbClr val="5EA5E5"/>
                </a:solidFill>
                <a:latin typeface="Courier New"/>
                <a:ea typeface="Courier New"/>
                <a:cs typeface="Courier New"/>
                <a:sym typeface="Courier New"/>
              </a:rPr>
              <a:t>&lt;li&gt;</a:t>
            </a:r>
            <a:r>
              <a:rPr lang="en" sz="2000"/>
              <a:t> – a list item. Inside of </a:t>
            </a:r>
            <a:r>
              <a:rPr lang="en" sz="2000">
                <a:latin typeface="Consolas"/>
                <a:ea typeface="Consolas"/>
                <a:cs typeface="Consolas"/>
                <a:sym typeface="Consolas"/>
              </a:rPr>
              <a:t>&lt;ul&gt;</a:t>
            </a:r>
            <a:r>
              <a:rPr lang="en" sz="2000"/>
              <a:t> and </a:t>
            </a:r>
            <a:r>
              <a:rPr lang="en" sz="2000">
                <a:latin typeface="Consolas"/>
                <a:ea typeface="Consolas"/>
                <a:cs typeface="Consolas"/>
                <a:sym typeface="Consolas"/>
              </a:rPr>
              <a:t>&lt;ol&gt;</a:t>
            </a:r>
            <a:r>
              <a:rPr lang="en" sz="2000"/>
              <a:t> (ordered lists) elements, each item you want to include should be contained inside its own </a:t>
            </a:r>
            <a:r>
              <a:rPr lang="en" sz="2000">
                <a:latin typeface="Consolas"/>
                <a:ea typeface="Consolas"/>
                <a:cs typeface="Consolas"/>
                <a:sym typeface="Consolas"/>
              </a:rPr>
              <a:t>&lt;li&gt;</a:t>
            </a:r>
            <a:r>
              <a:rPr lang="en" sz="2000"/>
              <a:t> element. </a:t>
            </a:r>
            <a:endParaRPr sz="2000"/>
          </a:p>
        </p:txBody>
      </p:sp>
      <p:sp>
        <p:nvSpPr>
          <p:cNvPr id="581" name="Google Shape;581;p67"/>
          <p:cNvSpPr txBox="1">
            <a:spLocks noGrp="1"/>
          </p:cNvSpPr>
          <p:nvPr>
            <p:ph type="sldNum" idx="12"/>
          </p:nvPr>
        </p:nvSpPr>
        <p:spPr>
          <a:xfrm>
            <a:off x="8576625" y="6428300"/>
            <a:ext cx="567300" cy="4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582" name="Google Shape;582;p67"/>
          <p:cNvPicPr preferRelativeResize="0"/>
          <p:nvPr/>
        </p:nvPicPr>
        <p:blipFill>
          <a:blip r:embed="rId3">
            <a:alphaModFix/>
          </a:blip>
          <a:stretch>
            <a:fillRect/>
          </a:stretch>
        </p:blipFill>
        <p:spPr>
          <a:xfrm>
            <a:off x="5532200" y="2493350"/>
            <a:ext cx="2857500" cy="2857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8"/>
          <p:cNvSpPr txBox="1">
            <a:spLocks noGrp="1"/>
          </p:cNvSpPr>
          <p:nvPr>
            <p:ph type="body" idx="1"/>
          </p:nvPr>
        </p:nvSpPr>
        <p:spPr>
          <a:xfrm>
            <a:off x="390725" y="1676513"/>
            <a:ext cx="8360400" cy="14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chemeClr val="dk1"/>
                </a:solidFill>
              </a:rPr>
              <a:t>HTML elements that are inside of other HTML elements are called </a:t>
            </a:r>
            <a:r>
              <a:rPr lang="en" sz="2000" b="1">
                <a:solidFill>
                  <a:srgbClr val="5EA5E5"/>
                </a:solidFill>
              </a:rPr>
              <a:t>child</a:t>
            </a:r>
            <a:r>
              <a:rPr lang="en" sz="2000">
                <a:solidFill>
                  <a:schemeClr val="dk1"/>
                </a:solidFill>
              </a:rPr>
              <a:t> elements. The outer element is the </a:t>
            </a:r>
            <a:r>
              <a:rPr lang="en" sz="2000" b="1">
                <a:solidFill>
                  <a:srgbClr val="5EA5E5"/>
                </a:solidFill>
              </a:rPr>
              <a:t>parent</a:t>
            </a:r>
            <a:r>
              <a:rPr lang="en" sz="2000">
                <a:solidFill>
                  <a:schemeClr val="dk1"/>
                </a:solidFill>
              </a:rPr>
              <a:t> element.  </a:t>
            </a:r>
            <a:r>
              <a:rPr lang="en" sz="2000" b="1">
                <a:solidFill>
                  <a:schemeClr val="dk1"/>
                </a:solidFill>
                <a:latin typeface="Consolas"/>
                <a:ea typeface="Consolas"/>
                <a:cs typeface="Consolas"/>
                <a:sym typeface="Consolas"/>
              </a:rPr>
              <a:t>&lt;li&gt;</a:t>
            </a:r>
            <a:r>
              <a:rPr lang="en" sz="2000">
                <a:solidFill>
                  <a:schemeClr val="dk1"/>
                </a:solidFill>
              </a:rPr>
              <a:t> elements are children of </a:t>
            </a:r>
            <a:r>
              <a:rPr lang="en" sz="2000" b="1">
                <a:solidFill>
                  <a:schemeClr val="dk1"/>
                </a:solidFill>
                <a:latin typeface="Consolas"/>
                <a:ea typeface="Consolas"/>
                <a:cs typeface="Consolas"/>
                <a:sym typeface="Consolas"/>
              </a:rPr>
              <a:t>&lt;ul&gt;</a:t>
            </a:r>
            <a:r>
              <a:rPr lang="en" sz="2000">
                <a:solidFill>
                  <a:schemeClr val="dk1"/>
                </a:solidFill>
              </a:rPr>
              <a:t> elements and </a:t>
            </a:r>
            <a:r>
              <a:rPr lang="en" sz="2000" b="1">
                <a:solidFill>
                  <a:schemeClr val="dk1"/>
                </a:solidFill>
                <a:latin typeface="Consolas"/>
                <a:ea typeface="Consolas"/>
                <a:cs typeface="Consolas"/>
                <a:sym typeface="Consolas"/>
              </a:rPr>
              <a:t>&lt;ol&gt;</a:t>
            </a:r>
            <a:r>
              <a:rPr lang="en" sz="2000">
                <a:solidFill>
                  <a:schemeClr val="dk1"/>
                </a:solidFill>
              </a:rPr>
              <a:t> elements. </a:t>
            </a:r>
            <a:endParaRPr sz="2000">
              <a:solidFill>
                <a:schemeClr val="dk1"/>
              </a:solidFill>
            </a:endParaRPr>
          </a:p>
          <a:p>
            <a:pPr marL="0" lvl="0" indent="0" algn="l" rtl="0">
              <a:lnSpc>
                <a:spcPct val="115000"/>
              </a:lnSpc>
              <a:spcBef>
                <a:spcPts val="0"/>
              </a:spcBef>
              <a:spcAft>
                <a:spcPts val="0"/>
              </a:spcAft>
              <a:buNone/>
            </a:pPr>
            <a:endParaRPr sz="2000"/>
          </a:p>
        </p:txBody>
      </p:sp>
      <p:sp>
        <p:nvSpPr>
          <p:cNvPr id="588" name="Google Shape;588;p6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589" name="Google Shape;589;p68"/>
          <p:cNvSpPr txBox="1">
            <a:spLocks noGrp="1"/>
          </p:cNvSpPr>
          <p:nvPr>
            <p:ph type="body" idx="1"/>
          </p:nvPr>
        </p:nvSpPr>
        <p:spPr>
          <a:xfrm>
            <a:off x="391800" y="3226025"/>
            <a:ext cx="8360400" cy="877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latin typeface="Courier New"/>
                <a:ea typeface="Courier New"/>
                <a:cs typeface="Courier New"/>
                <a:sym typeface="Courier New"/>
              </a:rPr>
              <a:t>&lt;ul&gt;   &lt;li&gt;Item Number One&lt;/li&gt;   &lt;/ul&gt;</a:t>
            </a:r>
            <a:endParaRPr sz="2400">
              <a:latin typeface="Courier New"/>
              <a:ea typeface="Courier New"/>
              <a:cs typeface="Courier New"/>
              <a:sym typeface="Courier New"/>
            </a:endParaRPr>
          </a:p>
        </p:txBody>
      </p:sp>
      <p:sp>
        <p:nvSpPr>
          <p:cNvPr id="590" name="Google Shape;590;p68"/>
          <p:cNvSpPr/>
          <p:nvPr/>
        </p:nvSpPr>
        <p:spPr>
          <a:xfrm>
            <a:off x="955650" y="3978113"/>
            <a:ext cx="804900" cy="49200"/>
          </a:xfrm>
          <a:prstGeom prst="rect">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8"/>
          <p:cNvSpPr/>
          <p:nvPr/>
        </p:nvSpPr>
        <p:spPr>
          <a:xfrm rot="10800000" flipH="1">
            <a:off x="2559725" y="4019177"/>
            <a:ext cx="4056900" cy="64800"/>
          </a:xfrm>
          <a:prstGeom prst="rect">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8"/>
          <p:cNvSpPr/>
          <p:nvPr/>
        </p:nvSpPr>
        <p:spPr>
          <a:xfrm>
            <a:off x="7222825" y="3978125"/>
            <a:ext cx="1110900" cy="49200"/>
          </a:xfrm>
          <a:prstGeom prst="rect">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 name="Google Shape;593;p68"/>
          <p:cNvCxnSpPr/>
          <p:nvPr/>
        </p:nvCxnSpPr>
        <p:spPr>
          <a:xfrm rot="10800000">
            <a:off x="1352125" y="4317450"/>
            <a:ext cx="597000" cy="1024200"/>
          </a:xfrm>
          <a:prstGeom prst="straightConnector1">
            <a:avLst/>
          </a:prstGeom>
          <a:noFill/>
          <a:ln w="38100" cap="flat" cmpd="sng">
            <a:solidFill>
              <a:schemeClr val="dk2"/>
            </a:solidFill>
            <a:prstDash val="solid"/>
            <a:round/>
            <a:headEnd type="none" w="med" len="med"/>
            <a:tailEnd type="triangle" w="med" len="med"/>
          </a:ln>
        </p:spPr>
      </p:cxnSp>
      <p:sp>
        <p:nvSpPr>
          <p:cNvPr id="594" name="Google Shape;594;p68"/>
          <p:cNvSpPr txBox="1">
            <a:spLocks noGrp="1"/>
          </p:cNvSpPr>
          <p:nvPr>
            <p:ph type="body" idx="1"/>
          </p:nvPr>
        </p:nvSpPr>
        <p:spPr>
          <a:xfrm>
            <a:off x="306300" y="5151425"/>
            <a:ext cx="8360400" cy="877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a:t>Begin Parent Element        Child Element       End Parent Element</a:t>
            </a:r>
            <a:endParaRPr sz="2100"/>
          </a:p>
        </p:txBody>
      </p:sp>
      <p:cxnSp>
        <p:nvCxnSpPr>
          <p:cNvPr id="595" name="Google Shape;595;p68"/>
          <p:cNvCxnSpPr/>
          <p:nvPr/>
        </p:nvCxnSpPr>
        <p:spPr>
          <a:xfrm rot="10800000" flipH="1">
            <a:off x="7004325" y="4317575"/>
            <a:ext cx="768000" cy="1072800"/>
          </a:xfrm>
          <a:prstGeom prst="straightConnector1">
            <a:avLst/>
          </a:prstGeom>
          <a:noFill/>
          <a:ln w="38100" cap="flat" cmpd="sng">
            <a:solidFill>
              <a:schemeClr val="dk2"/>
            </a:solidFill>
            <a:prstDash val="solid"/>
            <a:round/>
            <a:headEnd type="none" w="med" len="med"/>
            <a:tailEnd type="triangle" w="med" len="med"/>
          </a:ln>
        </p:spPr>
      </p:cxnSp>
      <p:sp>
        <p:nvSpPr>
          <p:cNvPr id="596" name="Google Shape;596;p6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cxnSp>
        <p:nvCxnSpPr>
          <p:cNvPr id="597" name="Google Shape;597;p68"/>
          <p:cNvCxnSpPr/>
          <p:nvPr/>
        </p:nvCxnSpPr>
        <p:spPr>
          <a:xfrm rot="10800000">
            <a:off x="4562338" y="4317500"/>
            <a:ext cx="11700" cy="949800"/>
          </a:xfrm>
          <a:prstGeom prst="straightConnector1">
            <a:avLst/>
          </a:prstGeom>
          <a:noFill/>
          <a:ln w="38100" cap="flat" cmpd="sng">
            <a:solidFill>
              <a:schemeClr val="dk2"/>
            </a:solidFill>
            <a:prstDash val="solid"/>
            <a:round/>
            <a:headEnd type="none" w="med" len="med"/>
            <a:tailEnd type="triangle" w="med" len="med"/>
          </a:ln>
        </p:spPr>
      </p:cxnSp>
      <p:sp>
        <p:nvSpPr>
          <p:cNvPr id="598" name="Google Shape;598;p68"/>
          <p:cNvSpPr txBox="1">
            <a:spLocks noGrp="1"/>
          </p:cNvSpPr>
          <p:nvPr>
            <p:ph type="title"/>
          </p:nvPr>
        </p:nvSpPr>
        <p:spPr>
          <a:xfrm>
            <a:off x="900875" y="647750"/>
            <a:ext cx="7340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Elements Can Be Nested</a:t>
            </a:r>
            <a:endParaRPr sz="3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9"/>
          <p:cNvSpPr txBox="1"/>
          <p:nvPr/>
        </p:nvSpPr>
        <p:spPr>
          <a:xfrm>
            <a:off x="329100" y="1416049"/>
            <a:ext cx="8485800" cy="17358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an image of yourself to the </a:t>
            </a:r>
            <a:r>
              <a:rPr lang="en" sz="2200" b="1">
                <a:solidFill>
                  <a:schemeClr val="dk1"/>
                </a:solidFill>
                <a:latin typeface="Open Sans"/>
                <a:ea typeface="Open Sans"/>
                <a:cs typeface="Open Sans"/>
                <a:sym typeface="Open Sans"/>
              </a:rPr>
              <a:t>assets/</a:t>
            </a:r>
            <a:r>
              <a:rPr lang="en" sz="2200">
                <a:solidFill>
                  <a:schemeClr val="dk1"/>
                </a:solidFill>
                <a:latin typeface="Open Sans"/>
                <a:ea typeface="Open Sans"/>
                <a:cs typeface="Open Sans"/>
                <a:sym typeface="Open Sans"/>
              </a:rPr>
              <a:t> folder in Glitch. You can just drag and drop the image here!</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Click the image, then click </a:t>
            </a:r>
            <a:r>
              <a:rPr lang="en" sz="2200" b="1">
                <a:solidFill>
                  <a:srgbClr val="5EA5E5"/>
                </a:solidFill>
                <a:latin typeface="Open Sans"/>
                <a:ea typeface="Open Sans"/>
                <a:cs typeface="Open Sans"/>
                <a:sym typeface="Open Sans"/>
              </a:rPr>
              <a:t>Copy Url</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p:txBody>
      </p:sp>
      <p:sp>
        <p:nvSpPr>
          <p:cNvPr id="604" name="Google Shape;604;p69"/>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an Image I</a:t>
            </a:r>
            <a:endParaRPr sz="3000"/>
          </a:p>
        </p:txBody>
      </p:sp>
      <p:pic>
        <p:nvPicPr>
          <p:cNvPr id="605" name="Google Shape;605;p69"/>
          <p:cNvPicPr preferRelativeResize="0"/>
          <p:nvPr/>
        </p:nvPicPr>
        <p:blipFill rotWithShape="1">
          <a:blip r:embed="rId3">
            <a:alphaModFix/>
          </a:blip>
          <a:srcRect r="11174"/>
          <a:stretch/>
        </p:blipFill>
        <p:spPr>
          <a:xfrm>
            <a:off x="337763" y="3286912"/>
            <a:ext cx="4703325" cy="2948050"/>
          </a:xfrm>
          <a:prstGeom prst="rect">
            <a:avLst/>
          </a:prstGeom>
          <a:noFill/>
          <a:ln w="19050" cap="flat" cmpd="sng">
            <a:solidFill>
              <a:srgbClr val="000000"/>
            </a:solidFill>
            <a:prstDash val="solid"/>
            <a:round/>
            <a:headEnd type="none" w="sm" len="sm"/>
            <a:tailEnd type="none" w="sm" len="sm"/>
          </a:ln>
        </p:spPr>
      </p:pic>
      <p:pic>
        <p:nvPicPr>
          <p:cNvPr id="606" name="Google Shape;606;p69"/>
          <p:cNvPicPr preferRelativeResize="0"/>
          <p:nvPr/>
        </p:nvPicPr>
        <p:blipFill rotWithShape="1">
          <a:blip r:embed="rId4">
            <a:alphaModFix/>
          </a:blip>
          <a:srcRect l="2381" t="2865"/>
          <a:stretch/>
        </p:blipFill>
        <p:spPr>
          <a:xfrm>
            <a:off x="5327988" y="3286913"/>
            <a:ext cx="3478242" cy="2948051"/>
          </a:xfrm>
          <a:prstGeom prst="rect">
            <a:avLst/>
          </a:prstGeom>
          <a:noFill/>
          <a:ln w="19050" cap="flat" cmpd="sng">
            <a:solidFill>
              <a:srgbClr val="000000"/>
            </a:solidFill>
            <a:prstDash val="solid"/>
            <a:round/>
            <a:headEnd type="none" w="sm" len="sm"/>
            <a:tailEnd type="none" w="sm" len="sm"/>
          </a:ln>
        </p:spPr>
      </p:pic>
      <p:sp>
        <p:nvSpPr>
          <p:cNvPr id="607" name="Google Shape;607;p69"/>
          <p:cNvSpPr/>
          <p:nvPr/>
        </p:nvSpPr>
        <p:spPr>
          <a:xfrm>
            <a:off x="6675275" y="5136450"/>
            <a:ext cx="698700" cy="279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0"/>
          <p:cNvSpPr txBox="1"/>
          <p:nvPr/>
        </p:nvSpPr>
        <p:spPr>
          <a:xfrm>
            <a:off x="329100" y="1416050"/>
            <a:ext cx="8485800" cy="25803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dirty="0">
                <a:solidFill>
                  <a:schemeClr val="dk1"/>
                </a:solidFill>
                <a:latin typeface="Open Sans"/>
                <a:ea typeface="Open Sans"/>
                <a:cs typeface="Open Sans"/>
                <a:sym typeface="Open Sans"/>
              </a:rPr>
              <a:t>Return to</a:t>
            </a:r>
            <a:r>
              <a:rPr lang="en" sz="2200" dirty="0">
                <a:solidFill>
                  <a:schemeClr val="dk1"/>
                </a:solidFill>
                <a:latin typeface="Courier New"/>
                <a:ea typeface="Courier New"/>
                <a:cs typeface="Courier New"/>
                <a:sym typeface="Courier New"/>
              </a:rPr>
              <a:t> </a:t>
            </a:r>
            <a:r>
              <a:rPr lang="en" sz="2200" b="1" dirty="0">
                <a:solidFill>
                  <a:srgbClr val="5EA5E5"/>
                </a:solidFill>
                <a:latin typeface="Courier New"/>
                <a:ea typeface="Courier New"/>
                <a:cs typeface="Courier New"/>
                <a:sym typeface="Courier New"/>
              </a:rPr>
              <a:t>index.html</a:t>
            </a:r>
            <a:r>
              <a:rPr lang="en" sz="2200" dirty="0">
                <a:solidFill>
                  <a:schemeClr val="dk1"/>
                </a:solidFill>
                <a:latin typeface="Open Sans"/>
                <a:ea typeface="Open Sans"/>
                <a:cs typeface="Open Sans"/>
                <a:sym typeface="Open Sans"/>
              </a:rPr>
              <a:t>. Below the about paragraph, add an </a:t>
            </a:r>
            <a:r>
              <a:rPr lang="en" sz="2200" b="1" dirty="0">
                <a:solidFill>
                  <a:schemeClr val="dk1"/>
                </a:solidFill>
                <a:latin typeface="Consolas"/>
                <a:ea typeface="Consolas"/>
                <a:cs typeface="Consolas"/>
                <a:sym typeface="Consolas"/>
              </a:rPr>
              <a:t>&lt;img&gt;</a:t>
            </a:r>
            <a:r>
              <a:rPr lang="en" sz="2200" dirty="0">
                <a:solidFill>
                  <a:schemeClr val="dk1"/>
                </a:solidFill>
                <a:latin typeface="Open Sans"/>
                <a:ea typeface="Open Sans"/>
                <a:cs typeface="Open Sans"/>
                <a:sym typeface="Open Sans"/>
              </a:rPr>
              <a:t> tag. </a:t>
            </a:r>
            <a:endParaRPr sz="2200" dirty="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dirty="0">
                <a:solidFill>
                  <a:schemeClr val="dk1"/>
                </a:solidFill>
                <a:latin typeface="Open Sans"/>
                <a:ea typeface="Open Sans"/>
                <a:cs typeface="Open Sans"/>
                <a:sym typeface="Open Sans"/>
              </a:rPr>
              <a:t>Inside the </a:t>
            </a:r>
            <a:r>
              <a:rPr lang="en" sz="2200" b="1" dirty="0">
                <a:solidFill>
                  <a:schemeClr val="dk1"/>
                </a:solidFill>
                <a:latin typeface="Consolas"/>
                <a:ea typeface="Consolas"/>
                <a:cs typeface="Consolas"/>
                <a:sym typeface="Consolas"/>
              </a:rPr>
              <a:t>&lt;img&gt;</a:t>
            </a:r>
            <a:r>
              <a:rPr lang="en" sz="2200" dirty="0">
                <a:solidFill>
                  <a:schemeClr val="dk1"/>
                </a:solidFill>
                <a:latin typeface="Open Sans"/>
                <a:ea typeface="Open Sans"/>
                <a:cs typeface="Open Sans"/>
                <a:sym typeface="Open Sans"/>
              </a:rPr>
              <a:t> tag, add a </a:t>
            </a:r>
            <a:r>
              <a:rPr lang="en" sz="2200" b="1" dirty="0">
                <a:solidFill>
                  <a:schemeClr val="dk1"/>
                </a:solidFill>
                <a:latin typeface="Consolas"/>
                <a:ea typeface="Consolas"/>
                <a:cs typeface="Consolas"/>
                <a:sym typeface="Consolas"/>
              </a:rPr>
              <a:t>src</a:t>
            </a:r>
            <a:r>
              <a:rPr lang="en" sz="2200" dirty="0">
                <a:solidFill>
                  <a:schemeClr val="dk1"/>
                </a:solidFill>
                <a:latin typeface="Open Sans"/>
                <a:ea typeface="Open Sans"/>
                <a:cs typeface="Open Sans"/>
                <a:sym typeface="Open Sans"/>
              </a:rPr>
              <a:t> attribute. Set </a:t>
            </a:r>
            <a:r>
              <a:rPr lang="en" sz="2200" b="1" dirty="0">
                <a:solidFill>
                  <a:schemeClr val="dk1"/>
                </a:solidFill>
                <a:latin typeface="Consolas"/>
                <a:ea typeface="Consolas"/>
                <a:cs typeface="Consolas"/>
                <a:sym typeface="Consolas"/>
              </a:rPr>
              <a:t>src=</a:t>
            </a:r>
            <a:r>
              <a:rPr lang="en" sz="2200" dirty="0">
                <a:solidFill>
                  <a:schemeClr val="dk1"/>
                </a:solidFill>
                <a:latin typeface="Open Sans"/>
                <a:ea typeface="Open Sans"/>
                <a:cs typeface="Open Sans"/>
                <a:sym typeface="Open Sans"/>
              </a:rPr>
              <a:t> the URL you copied in the last slide. The URL needs to be surrounded by quotation marks. </a:t>
            </a:r>
            <a:endParaRPr sz="2200" dirty="0">
              <a:solidFill>
                <a:schemeClr val="dk1"/>
              </a:solidFill>
              <a:latin typeface="Open Sans"/>
              <a:ea typeface="Open Sans"/>
              <a:cs typeface="Open Sans"/>
              <a:sym typeface="Open Sans"/>
            </a:endParaRPr>
          </a:p>
        </p:txBody>
      </p:sp>
      <p:sp>
        <p:nvSpPr>
          <p:cNvPr id="614" name="Google Shape;614;p70"/>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an Image II</a:t>
            </a:r>
            <a:endParaRPr sz="3000"/>
          </a:p>
        </p:txBody>
      </p:sp>
      <p:pic>
        <p:nvPicPr>
          <p:cNvPr id="615" name="Google Shape;615;p70"/>
          <p:cNvPicPr preferRelativeResize="0"/>
          <p:nvPr/>
        </p:nvPicPr>
        <p:blipFill>
          <a:blip r:embed="rId3">
            <a:alphaModFix/>
          </a:blip>
          <a:stretch>
            <a:fillRect/>
          </a:stretch>
        </p:blipFill>
        <p:spPr>
          <a:xfrm>
            <a:off x="467275" y="3728850"/>
            <a:ext cx="8278200" cy="2869775"/>
          </a:xfrm>
          <a:prstGeom prst="rect">
            <a:avLst/>
          </a:prstGeom>
          <a:noFill/>
          <a:ln w="19050" cap="flat" cmpd="sng">
            <a:solidFill>
              <a:srgbClr val="000000"/>
            </a:solidFill>
            <a:prstDash val="solid"/>
            <a:round/>
            <a:headEnd type="none" w="sm" len="sm"/>
            <a:tailEnd type="none" w="sm" len="sm"/>
          </a:ln>
        </p:spPr>
      </p:pic>
      <p:sp>
        <p:nvSpPr>
          <p:cNvPr id="616" name="Google Shape;616;p7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1"/>
          <p:cNvSpPr txBox="1"/>
          <p:nvPr/>
        </p:nvSpPr>
        <p:spPr>
          <a:xfrm>
            <a:off x="329100" y="1416050"/>
            <a:ext cx="8485800" cy="1800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000"/>
              </a:spcAft>
              <a:buNone/>
            </a:pPr>
            <a:r>
              <a:rPr lang="en" sz="2200">
                <a:latin typeface="Open Sans"/>
                <a:ea typeface="Open Sans"/>
                <a:cs typeface="Open Sans"/>
                <a:sym typeface="Open Sans"/>
              </a:rPr>
              <a:t>Look at the live version again! It should look like this. </a:t>
            </a:r>
            <a:br>
              <a:rPr lang="en" sz="2200">
                <a:latin typeface="Open Sans"/>
                <a:ea typeface="Open Sans"/>
                <a:cs typeface="Open Sans"/>
                <a:sym typeface="Open Sans"/>
              </a:rPr>
            </a:br>
            <a:r>
              <a:rPr lang="en" sz="2200">
                <a:latin typeface="Open Sans"/>
                <a:ea typeface="Open Sans"/>
                <a:cs typeface="Open Sans"/>
                <a:sym typeface="Open Sans"/>
              </a:rPr>
              <a:t>Note: Your image might be huge. We'll fix this later. </a:t>
            </a:r>
            <a:br>
              <a:rPr lang="en" sz="2200">
                <a:latin typeface="Open Sans"/>
                <a:ea typeface="Open Sans"/>
                <a:cs typeface="Open Sans"/>
                <a:sym typeface="Open Sans"/>
              </a:rPr>
            </a:br>
            <a:endParaRPr sz="2200">
              <a:latin typeface="Open Sans"/>
              <a:ea typeface="Open Sans"/>
              <a:cs typeface="Open Sans"/>
              <a:sym typeface="Open Sans"/>
            </a:endParaRPr>
          </a:p>
        </p:txBody>
      </p:sp>
      <p:sp>
        <p:nvSpPr>
          <p:cNvPr id="622" name="Google Shape;622;p71"/>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an Image III</a:t>
            </a:r>
            <a:endParaRPr sz="3000"/>
          </a:p>
        </p:txBody>
      </p:sp>
      <p:pic>
        <p:nvPicPr>
          <p:cNvPr id="623" name="Google Shape;623;p71"/>
          <p:cNvPicPr preferRelativeResize="0"/>
          <p:nvPr/>
        </p:nvPicPr>
        <p:blipFill>
          <a:blip r:embed="rId3">
            <a:alphaModFix/>
          </a:blip>
          <a:stretch>
            <a:fillRect/>
          </a:stretch>
        </p:blipFill>
        <p:spPr>
          <a:xfrm>
            <a:off x="2770075" y="2555700"/>
            <a:ext cx="3603850" cy="4149901"/>
          </a:xfrm>
          <a:prstGeom prst="rect">
            <a:avLst/>
          </a:prstGeom>
          <a:noFill/>
          <a:ln w="19050" cap="flat" cmpd="sng">
            <a:solidFill>
              <a:srgbClr val="000000"/>
            </a:solidFill>
            <a:prstDash val="solid"/>
            <a:round/>
            <a:headEnd type="none" w="sm" len="sm"/>
            <a:tailEnd type="none" w="sm" len="sm"/>
          </a:ln>
        </p:spPr>
      </p:pic>
      <p:sp>
        <p:nvSpPr>
          <p:cNvPr id="624" name="Google Shape;624;p7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2"/>
          <p:cNvSpPr txBox="1">
            <a:spLocks noGrp="1"/>
          </p:cNvSpPr>
          <p:nvPr>
            <p:ph type="title"/>
          </p:nvPr>
        </p:nvSpPr>
        <p:spPr>
          <a:xfrm>
            <a:off x="900875" y="647750"/>
            <a:ext cx="7340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Code Review</a:t>
            </a:r>
            <a:endParaRPr sz="3000"/>
          </a:p>
        </p:txBody>
      </p:sp>
      <p:sp>
        <p:nvSpPr>
          <p:cNvPr id="630" name="Google Shape;630;p72"/>
          <p:cNvSpPr txBox="1">
            <a:spLocks noGrp="1"/>
          </p:cNvSpPr>
          <p:nvPr>
            <p:ph type="body" idx="1"/>
          </p:nvPr>
        </p:nvSpPr>
        <p:spPr>
          <a:xfrm>
            <a:off x="691825" y="1663000"/>
            <a:ext cx="4263300" cy="4297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a:solidFill>
                  <a:srgbClr val="5EA5E5"/>
                </a:solidFill>
                <a:latin typeface="Courier New"/>
                <a:ea typeface="Courier New"/>
                <a:cs typeface="Courier New"/>
                <a:sym typeface="Courier New"/>
              </a:rPr>
              <a:t>&lt;img&gt;</a:t>
            </a:r>
            <a:r>
              <a:rPr lang="en" sz="2000"/>
              <a:t> – an element that contains an image. </a:t>
            </a:r>
            <a:r>
              <a:rPr lang="en" sz="2000">
                <a:latin typeface="Consolas"/>
                <a:ea typeface="Consolas"/>
                <a:cs typeface="Consolas"/>
                <a:sym typeface="Consolas"/>
              </a:rPr>
              <a:t>&lt;img&gt;</a:t>
            </a:r>
            <a:r>
              <a:rPr lang="en" sz="2000"/>
              <a:t> is a self-closing tag. This means you do not need to write it like </a:t>
            </a:r>
            <a:r>
              <a:rPr lang="en" sz="2000">
                <a:latin typeface="Consolas"/>
                <a:ea typeface="Consolas"/>
                <a:cs typeface="Consolas"/>
                <a:sym typeface="Consolas"/>
              </a:rPr>
              <a:t>&lt;img&gt;&lt;/img&gt;</a:t>
            </a:r>
            <a:r>
              <a:rPr lang="en" sz="2000"/>
              <a:t>. </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400" b="1">
                <a:solidFill>
                  <a:srgbClr val="5EA5E5"/>
                </a:solidFill>
                <a:latin typeface="Courier New"/>
                <a:ea typeface="Courier New"/>
                <a:cs typeface="Courier New"/>
                <a:sym typeface="Courier New"/>
              </a:rPr>
              <a:t>src</a:t>
            </a:r>
            <a:r>
              <a:rPr lang="en" sz="2400">
                <a:solidFill>
                  <a:srgbClr val="5EA5E5"/>
                </a:solidFill>
              </a:rPr>
              <a:t> </a:t>
            </a:r>
            <a:r>
              <a:rPr lang="en" sz="2000"/>
              <a:t>– an attribute. All </a:t>
            </a:r>
            <a:r>
              <a:rPr lang="en" sz="2000">
                <a:latin typeface="Consolas"/>
                <a:ea typeface="Consolas"/>
                <a:cs typeface="Consolas"/>
                <a:sym typeface="Consolas"/>
              </a:rPr>
              <a:t>&lt;img&gt;</a:t>
            </a:r>
            <a:r>
              <a:rPr lang="en" sz="2000"/>
              <a:t> elements require the src attribute, which tells the browser where the image is stored. </a:t>
            </a:r>
            <a:endParaRPr sz="2000"/>
          </a:p>
        </p:txBody>
      </p:sp>
      <p:sp>
        <p:nvSpPr>
          <p:cNvPr id="631" name="Google Shape;631;p72"/>
          <p:cNvSpPr txBox="1">
            <a:spLocks noGrp="1"/>
          </p:cNvSpPr>
          <p:nvPr>
            <p:ph type="sldNum" idx="12"/>
          </p:nvPr>
        </p:nvSpPr>
        <p:spPr>
          <a:xfrm>
            <a:off x="8576625" y="6428300"/>
            <a:ext cx="567300" cy="4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grpSp>
        <p:nvGrpSpPr>
          <p:cNvPr id="632" name="Google Shape;632;p72"/>
          <p:cNvGrpSpPr/>
          <p:nvPr/>
        </p:nvGrpSpPr>
        <p:grpSpPr>
          <a:xfrm>
            <a:off x="5524261" y="1662988"/>
            <a:ext cx="2927908" cy="2217565"/>
            <a:chOff x="174597" y="3273631"/>
            <a:chExt cx="4195311" cy="1957251"/>
          </a:xfrm>
        </p:grpSpPr>
        <p:grpSp>
          <p:nvGrpSpPr>
            <p:cNvPr id="633" name="Google Shape;633;p72"/>
            <p:cNvGrpSpPr/>
            <p:nvPr/>
          </p:nvGrpSpPr>
          <p:grpSpPr>
            <a:xfrm>
              <a:off x="174597" y="3621600"/>
              <a:ext cx="4195311" cy="1609282"/>
              <a:chOff x="160338" y="0"/>
              <a:chExt cx="5525236" cy="1609282"/>
            </a:xfrm>
          </p:grpSpPr>
          <p:sp>
            <p:nvSpPr>
              <p:cNvPr id="634" name="Google Shape;634;p72"/>
              <p:cNvSpPr/>
              <p:nvPr/>
            </p:nvSpPr>
            <p:spPr>
              <a:xfrm>
                <a:off x="160474" y="0"/>
                <a:ext cx="5525100" cy="16092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635" name="Google Shape;635;p72"/>
              <p:cNvSpPr txBox="1"/>
              <p:nvPr/>
            </p:nvSpPr>
            <p:spPr>
              <a:xfrm>
                <a:off x="160338" y="40582"/>
                <a:ext cx="5525100" cy="15687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700" b="1" u="sng">
                    <a:latin typeface="Open Sans"/>
                    <a:ea typeface="Open Sans"/>
                    <a:cs typeface="Open Sans"/>
                    <a:sym typeface="Open Sans"/>
                  </a:rPr>
                  <a:t>Attribute:</a:t>
                </a:r>
                <a:r>
                  <a:rPr lang="en" sz="1700" b="1">
                    <a:solidFill>
                      <a:srgbClr val="000000"/>
                    </a:solidFill>
                    <a:latin typeface="Open Sans"/>
                    <a:ea typeface="Open Sans"/>
                    <a:cs typeface="Open Sans"/>
                    <a:sym typeface="Open Sans"/>
                  </a:rPr>
                  <a:t> </a:t>
                </a:r>
                <a:r>
                  <a:rPr lang="en" sz="1700">
                    <a:solidFill>
                      <a:srgbClr val="000000"/>
                    </a:solidFill>
                    <a:latin typeface="Open Sans"/>
                    <a:ea typeface="Open Sans"/>
                    <a:cs typeface="Open Sans"/>
                    <a:sym typeface="Open Sans"/>
                  </a:rPr>
                  <a:t> </a:t>
                </a:r>
                <a:r>
                  <a:rPr lang="en" sz="1700">
                    <a:latin typeface="Open Sans"/>
                    <a:ea typeface="Open Sans"/>
                    <a:cs typeface="Open Sans"/>
                    <a:sym typeface="Open Sans"/>
                  </a:rPr>
                  <a:t>Something you can add to HTML elements that modifies them in some way. </a:t>
                </a:r>
                <a:endParaRPr sz="1700">
                  <a:latin typeface="Open Sans"/>
                  <a:ea typeface="Open Sans"/>
                  <a:cs typeface="Open Sans"/>
                  <a:sym typeface="Open Sans"/>
                </a:endParaRPr>
              </a:p>
            </p:txBody>
          </p:sp>
        </p:grpSp>
        <p:sp>
          <p:nvSpPr>
            <p:cNvPr id="636" name="Google Shape;636;p72"/>
            <p:cNvSpPr/>
            <p:nvPr/>
          </p:nvSpPr>
          <p:spPr>
            <a:xfrm>
              <a:off x="174695" y="3273631"/>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grpSp>
        <p:nvGrpSpPr>
          <p:cNvPr id="637" name="Google Shape;637;p72"/>
          <p:cNvGrpSpPr/>
          <p:nvPr/>
        </p:nvGrpSpPr>
        <p:grpSpPr>
          <a:xfrm>
            <a:off x="5524261" y="4123263"/>
            <a:ext cx="2927908" cy="2217565"/>
            <a:chOff x="174597" y="3273631"/>
            <a:chExt cx="4195311" cy="1957251"/>
          </a:xfrm>
        </p:grpSpPr>
        <p:grpSp>
          <p:nvGrpSpPr>
            <p:cNvPr id="638" name="Google Shape;638;p72"/>
            <p:cNvGrpSpPr/>
            <p:nvPr/>
          </p:nvGrpSpPr>
          <p:grpSpPr>
            <a:xfrm>
              <a:off x="174597" y="3621600"/>
              <a:ext cx="4195311" cy="1609282"/>
              <a:chOff x="160338" y="0"/>
              <a:chExt cx="5525236" cy="1609282"/>
            </a:xfrm>
          </p:grpSpPr>
          <p:sp>
            <p:nvSpPr>
              <p:cNvPr id="639" name="Google Shape;639;p72"/>
              <p:cNvSpPr/>
              <p:nvPr/>
            </p:nvSpPr>
            <p:spPr>
              <a:xfrm>
                <a:off x="160474" y="0"/>
                <a:ext cx="5525100" cy="16092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640" name="Google Shape;640;p72"/>
              <p:cNvSpPr txBox="1"/>
              <p:nvPr/>
            </p:nvSpPr>
            <p:spPr>
              <a:xfrm>
                <a:off x="160338" y="40582"/>
                <a:ext cx="5525100" cy="15687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700" b="1" u="sng">
                    <a:latin typeface="Open Sans"/>
                    <a:ea typeface="Open Sans"/>
                    <a:cs typeface="Open Sans"/>
                    <a:sym typeface="Open Sans"/>
                  </a:rPr>
                  <a:t>Self-closing tag:</a:t>
                </a:r>
                <a:r>
                  <a:rPr lang="en" sz="1700" b="1">
                    <a:solidFill>
                      <a:srgbClr val="000000"/>
                    </a:solidFill>
                    <a:latin typeface="Open Sans"/>
                    <a:ea typeface="Open Sans"/>
                    <a:cs typeface="Open Sans"/>
                    <a:sym typeface="Open Sans"/>
                  </a:rPr>
                  <a:t> </a:t>
                </a:r>
                <a:r>
                  <a:rPr lang="en" sz="1700">
                    <a:solidFill>
                      <a:srgbClr val="000000"/>
                    </a:solidFill>
                    <a:latin typeface="Open Sans"/>
                    <a:ea typeface="Open Sans"/>
                    <a:cs typeface="Open Sans"/>
                    <a:sym typeface="Open Sans"/>
                  </a:rPr>
                  <a:t> </a:t>
                </a:r>
                <a:r>
                  <a:rPr lang="en" sz="1700">
                    <a:latin typeface="Open Sans"/>
                    <a:ea typeface="Open Sans"/>
                    <a:cs typeface="Open Sans"/>
                    <a:sym typeface="Open Sans"/>
                  </a:rPr>
                  <a:t>HTML tags that do not require an opening and closing tag. </a:t>
                </a:r>
                <a:endParaRPr sz="1700">
                  <a:latin typeface="Open Sans"/>
                  <a:ea typeface="Open Sans"/>
                  <a:cs typeface="Open Sans"/>
                  <a:sym typeface="Open Sans"/>
                </a:endParaRPr>
              </a:p>
            </p:txBody>
          </p:sp>
        </p:grpSp>
        <p:sp>
          <p:nvSpPr>
            <p:cNvPr id="641" name="Google Shape;641;p72"/>
            <p:cNvSpPr/>
            <p:nvPr/>
          </p:nvSpPr>
          <p:spPr>
            <a:xfrm>
              <a:off x="174695" y="3273631"/>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161550" y="8615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Why does this </a:t>
            </a:r>
            <a:r>
              <a:rPr lang="en" sz="3000" b="1">
                <a:solidFill>
                  <a:srgbClr val="5EA5E5"/>
                </a:solidFill>
                <a:latin typeface="Open Sans"/>
                <a:ea typeface="Open Sans"/>
                <a:cs typeface="Open Sans"/>
                <a:sym typeface="Open Sans"/>
              </a:rPr>
              <a:t>matter</a:t>
            </a:r>
            <a:r>
              <a:rPr lang="en" sz="3000" b="1">
                <a:solidFill>
                  <a:srgbClr val="353535"/>
                </a:solidFill>
                <a:latin typeface="Open Sans"/>
                <a:ea typeface="Open Sans"/>
                <a:cs typeface="Open Sans"/>
                <a:sym typeface="Open Sans"/>
              </a:rPr>
              <a:t>?</a:t>
            </a:r>
            <a:endParaRPr sz="3000" b="1">
              <a:solidFill>
                <a:srgbClr val="353535"/>
              </a:solidFill>
              <a:latin typeface="Open Sans"/>
              <a:ea typeface="Open Sans"/>
              <a:cs typeface="Open Sans"/>
              <a:sym typeface="Open Sans"/>
            </a:endParaRPr>
          </a:p>
        </p:txBody>
      </p:sp>
      <p:sp>
        <p:nvSpPr>
          <p:cNvPr id="235" name="Google Shape;235;p32"/>
          <p:cNvSpPr/>
          <p:nvPr/>
        </p:nvSpPr>
        <p:spPr>
          <a:xfrm>
            <a:off x="1118475" y="22469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36" name="Google Shape;236;p32"/>
          <p:cNvSpPr/>
          <p:nvPr/>
        </p:nvSpPr>
        <p:spPr>
          <a:xfrm>
            <a:off x="1118475" y="3532202"/>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37" name="Google Shape;237;p32"/>
          <p:cNvSpPr/>
          <p:nvPr/>
        </p:nvSpPr>
        <p:spPr>
          <a:xfrm>
            <a:off x="1118475" y="48174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38" name="Google Shape;238;p32"/>
          <p:cNvSpPr txBox="1"/>
          <p:nvPr/>
        </p:nvSpPr>
        <p:spPr>
          <a:xfrm>
            <a:off x="1956525" y="211022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HTML and CSS are used in every website!</a:t>
            </a:r>
            <a:endParaRPr sz="2400">
              <a:solidFill>
                <a:srgbClr val="353535"/>
              </a:solidFill>
              <a:latin typeface="Open Sans"/>
              <a:ea typeface="Open Sans"/>
              <a:cs typeface="Open Sans"/>
              <a:sym typeface="Open Sans"/>
            </a:endParaRPr>
          </a:p>
        </p:txBody>
      </p:sp>
      <p:sp>
        <p:nvSpPr>
          <p:cNvPr id="239" name="Google Shape;239;p32"/>
          <p:cNvSpPr txBox="1"/>
          <p:nvPr/>
        </p:nvSpPr>
        <p:spPr>
          <a:xfrm>
            <a:off x="1956525" y="3433952"/>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HTML and CSS are the foundation of more complicated skills you may learn later. </a:t>
            </a:r>
            <a:endParaRPr sz="2400">
              <a:solidFill>
                <a:srgbClr val="353535"/>
              </a:solidFill>
              <a:latin typeface="Open Sans"/>
              <a:ea typeface="Open Sans"/>
              <a:cs typeface="Open Sans"/>
              <a:sym typeface="Open Sans"/>
            </a:endParaRPr>
          </a:p>
        </p:txBody>
      </p:sp>
      <p:sp>
        <p:nvSpPr>
          <p:cNvPr id="240" name="Google Shape;240;p32"/>
          <p:cNvSpPr txBox="1"/>
          <p:nvPr/>
        </p:nvSpPr>
        <p:spPr>
          <a:xfrm>
            <a:off x="1956525" y="4719175"/>
            <a:ext cx="6069000" cy="149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Being able to deploy and share your personal website helps you market yourself and connect with other developers! </a:t>
            </a:r>
            <a:endParaRPr sz="2400">
              <a:solidFill>
                <a:srgbClr val="353535"/>
              </a:solidFill>
              <a:latin typeface="Open Sans"/>
              <a:ea typeface="Open Sans"/>
              <a:cs typeface="Open Sans"/>
              <a:sym typeface="Open Sans"/>
            </a:endParaRPr>
          </a:p>
        </p:txBody>
      </p:sp>
      <p:sp>
        <p:nvSpPr>
          <p:cNvPr id="241" name="Google Shape;241;p3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3"/>
          <p:cNvSpPr txBox="1"/>
          <p:nvPr/>
        </p:nvSpPr>
        <p:spPr>
          <a:xfrm>
            <a:off x="329100" y="1442600"/>
            <a:ext cx="8485800" cy="76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sz="2200">
                <a:solidFill>
                  <a:schemeClr val="dk1"/>
                </a:solidFill>
                <a:latin typeface="Open Sans"/>
                <a:ea typeface="Open Sans"/>
                <a:cs typeface="Open Sans"/>
                <a:sym typeface="Open Sans"/>
              </a:rPr>
              <a:t>We want to add Contact Icons at the bottom of the page.</a:t>
            </a:r>
            <a:endParaRPr sz="2200">
              <a:solidFill>
                <a:schemeClr val="dk1"/>
              </a:solidFill>
              <a:latin typeface="Open Sans"/>
              <a:ea typeface="Open Sans"/>
              <a:cs typeface="Open Sans"/>
              <a:sym typeface="Open Sans"/>
            </a:endParaRPr>
          </a:p>
        </p:txBody>
      </p:sp>
      <p:sp>
        <p:nvSpPr>
          <p:cNvPr id="647" name="Google Shape;647;p73"/>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a Contact Section I</a:t>
            </a:r>
            <a:endParaRPr sz="3000"/>
          </a:p>
        </p:txBody>
      </p:sp>
      <p:pic>
        <p:nvPicPr>
          <p:cNvPr id="648" name="Google Shape;648;p73"/>
          <p:cNvPicPr preferRelativeResize="0"/>
          <p:nvPr/>
        </p:nvPicPr>
        <p:blipFill>
          <a:blip r:embed="rId3">
            <a:alphaModFix/>
          </a:blip>
          <a:stretch>
            <a:fillRect/>
          </a:stretch>
        </p:blipFill>
        <p:spPr>
          <a:xfrm>
            <a:off x="2136755" y="2287100"/>
            <a:ext cx="4870486" cy="4315751"/>
          </a:xfrm>
          <a:prstGeom prst="rect">
            <a:avLst/>
          </a:prstGeom>
          <a:noFill/>
          <a:ln w="19050" cap="flat" cmpd="sng">
            <a:solidFill>
              <a:srgbClr val="000000"/>
            </a:solidFill>
            <a:prstDash val="solid"/>
            <a:round/>
            <a:headEnd type="none" w="sm" len="sm"/>
            <a:tailEnd type="none" w="sm" len="sm"/>
          </a:ln>
        </p:spPr>
      </p:pic>
      <p:sp>
        <p:nvSpPr>
          <p:cNvPr id="649" name="Google Shape;649;p7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4"/>
          <p:cNvSpPr txBox="1"/>
          <p:nvPr/>
        </p:nvSpPr>
        <p:spPr>
          <a:xfrm>
            <a:off x="424050" y="1416050"/>
            <a:ext cx="8295900" cy="231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sz="2200">
                <a:solidFill>
                  <a:schemeClr val="dk1"/>
                </a:solidFill>
                <a:latin typeface="Open Sans"/>
                <a:ea typeface="Open Sans"/>
                <a:cs typeface="Open Sans"/>
                <a:sym typeface="Open Sans"/>
              </a:rPr>
              <a:t>Remember when we reviewed the </a:t>
            </a:r>
            <a:r>
              <a:rPr lang="en" sz="2200" b="1">
                <a:solidFill>
                  <a:schemeClr val="dk1"/>
                </a:solidFill>
                <a:latin typeface="Consolas"/>
                <a:ea typeface="Consolas"/>
                <a:cs typeface="Consolas"/>
                <a:sym typeface="Consolas"/>
              </a:rPr>
              <a:t>&lt;link&gt;</a:t>
            </a:r>
            <a:r>
              <a:rPr lang="en" sz="2200">
                <a:solidFill>
                  <a:schemeClr val="dk1"/>
                </a:solidFill>
                <a:latin typeface="Open Sans"/>
                <a:ea typeface="Open Sans"/>
                <a:cs typeface="Open Sans"/>
                <a:sym typeface="Open Sans"/>
              </a:rPr>
              <a:t> tags at the beginning of the workshop? Look at or around line 11. This </a:t>
            </a:r>
            <a:r>
              <a:rPr lang="en" sz="2200" b="1">
                <a:solidFill>
                  <a:schemeClr val="dk1"/>
                </a:solidFill>
                <a:latin typeface="Consolas"/>
                <a:ea typeface="Consolas"/>
                <a:cs typeface="Consolas"/>
                <a:sym typeface="Consolas"/>
              </a:rPr>
              <a:t>&lt;link&gt;</a:t>
            </a:r>
            <a:r>
              <a:rPr lang="en" sz="2200">
                <a:solidFill>
                  <a:schemeClr val="dk1"/>
                </a:solidFill>
                <a:latin typeface="Open Sans"/>
                <a:ea typeface="Open Sans"/>
                <a:cs typeface="Open Sans"/>
                <a:sym typeface="Open Sans"/>
              </a:rPr>
              <a:t> tag allows us to use icons from Font Awesome, a library of icons. Check out </a:t>
            </a:r>
            <a:r>
              <a:rPr lang="en" sz="2200" b="1">
                <a:solidFill>
                  <a:schemeClr val="dk1"/>
                </a:solidFill>
                <a:latin typeface="Open Sans"/>
                <a:ea typeface="Open Sans"/>
                <a:cs typeface="Open Sans"/>
                <a:sym typeface="Open Sans"/>
              </a:rPr>
              <a:t>Fontawesome.com</a:t>
            </a:r>
            <a:r>
              <a:rPr lang="en" sz="2200">
                <a:solidFill>
                  <a:schemeClr val="dk1"/>
                </a:solidFill>
                <a:latin typeface="Open Sans"/>
                <a:ea typeface="Open Sans"/>
                <a:cs typeface="Open Sans"/>
                <a:sym typeface="Open Sans"/>
              </a:rPr>
              <a:t>! The first icon we're going to add will link to your LinkedIn. </a:t>
            </a:r>
            <a:endParaRPr sz="2200">
              <a:solidFill>
                <a:schemeClr val="dk1"/>
              </a:solidFill>
              <a:latin typeface="Open Sans"/>
              <a:ea typeface="Open Sans"/>
              <a:cs typeface="Open Sans"/>
              <a:sym typeface="Open Sans"/>
            </a:endParaRPr>
          </a:p>
        </p:txBody>
      </p:sp>
      <p:sp>
        <p:nvSpPr>
          <p:cNvPr id="655" name="Google Shape;655;p74"/>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a Contact Section II</a:t>
            </a:r>
            <a:endParaRPr sz="3000"/>
          </a:p>
        </p:txBody>
      </p:sp>
      <p:pic>
        <p:nvPicPr>
          <p:cNvPr id="656" name="Google Shape;656;p74"/>
          <p:cNvPicPr preferRelativeResize="0"/>
          <p:nvPr/>
        </p:nvPicPr>
        <p:blipFill>
          <a:blip r:embed="rId3">
            <a:alphaModFix/>
          </a:blip>
          <a:stretch>
            <a:fillRect/>
          </a:stretch>
        </p:blipFill>
        <p:spPr>
          <a:xfrm>
            <a:off x="161827" y="3888853"/>
            <a:ext cx="8839200" cy="2314036"/>
          </a:xfrm>
          <a:prstGeom prst="rect">
            <a:avLst/>
          </a:prstGeom>
          <a:noFill/>
          <a:ln w="19050" cap="flat" cmpd="sng">
            <a:solidFill>
              <a:srgbClr val="000000"/>
            </a:solidFill>
            <a:prstDash val="solid"/>
            <a:round/>
            <a:headEnd type="none" w="sm" len="sm"/>
            <a:tailEnd type="none" w="sm" len="sm"/>
          </a:ln>
        </p:spPr>
      </p:pic>
      <p:sp>
        <p:nvSpPr>
          <p:cNvPr id="657" name="Google Shape;657;p7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5"/>
          <p:cNvSpPr txBox="1"/>
          <p:nvPr/>
        </p:nvSpPr>
        <p:spPr>
          <a:xfrm>
            <a:off x="329100" y="1416050"/>
            <a:ext cx="8485800" cy="25803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a:t>
            </a:r>
            <a:r>
              <a:rPr lang="en" sz="2200">
                <a:solidFill>
                  <a:schemeClr val="dk1"/>
                </a:solidFill>
                <a:latin typeface="Courier New"/>
                <a:ea typeface="Courier New"/>
                <a:cs typeface="Courier New"/>
                <a:sym typeface="Courier New"/>
              </a:rPr>
              <a:t> </a:t>
            </a:r>
            <a:r>
              <a:rPr lang="en" sz="2200" b="1">
                <a:solidFill>
                  <a:srgbClr val="5EA5E5"/>
                </a:solidFill>
                <a:latin typeface="Courier New"/>
                <a:ea typeface="Courier New"/>
                <a:cs typeface="Courier New"/>
                <a:sym typeface="Courier New"/>
              </a:rPr>
              <a:t>index.html</a:t>
            </a:r>
            <a:r>
              <a:rPr lang="en" sz="2200">
                <a:solidFill>
                  <a:schemeClr val="dk1"/>
                </a:solidFill>
                <a:latin typeface="Open Sans"/>
                <a:ea typeface="Open Sans"/>
                <a:cs typeface="Open Sans"/>
                <a:sym typeface="Open Sans"/>
              </a:rPr>
              <a:t>. Below the closing </a:t>
            </a:r>
            <a:r>
              <a:rPr lang="en" sz="2200" b="1">
                <a:solidFill>
                  <a:schemeClr val="dk1"/>
                </a:solidFill>
                <a:latin typeface="Open Sans"/>
                <a:ea typeface="Open Sans"/>
                <a:cs typeface="Open Sans"/>
                <a:sym typeface="Open Sans"/>
              </a:rPr>
              <a:t>&lt;/ul&gt;</a:t>
            </a:r>
            <a:r>
              <a:rPr lang="en" sz="2200">
                <a:solidFill>
                  <a:schemeClr val="dk1"/>
                </a:solidFill>
                <a:latin typeface="Open Sans"/>
                <a:ea typeface="Open Sans"/>
                <a:cs typeface="Open Sans"/>
                <a:sym typeface="Open Sans"/>
              </a:rPr>
              <a:t> tag, add a </a:t>
            </a:r>
            <a:r>
              <a:rPr lang="en" sz="2200" b="1">
                <a:solidFill>
                  <a:schemeClr val="dk1"/>
                </a:solidFill>
                <a:latin typeface="Open Sans"/>
                <a:ea typeface="Open Sans"/>
                <a:cs typeface="Open Sans"/>
                <a:sym typeface="Open Sans"/>
              </a:rPr>
              <a:t>&lt;footer&gt;</a:t>
            </a:r>
            <a:r>
              <a:rPr lang="en" sz="2200">
                <a:solidFill>
                  <a:schemeClr val="dk1"/>
                </a:solidFill>
                <a:latin typeface="Open Sans"/>
                <a:ea typeface="Open Sans"/>
                <a:cs typeface="Open Sans"/>
                <a:sym typeface="Open Sans"/>
              </a:rPr>
              <a:t> element.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Inside the </a:t>
            </a:r>
            <a:r>
              <a:rPr lang="en" sz="2200" b="1">
                <a:solidFill>
                  <a:schemeClr val="dk1"/>
                </a:solidFill>
                <a:latin typeface="Consolas"/>
                <a:ea typeface="Consolas"/>
                <a:cs typeface="Consolas"/>
                <a:sym typeface="Consolas"/>
              </a:rPr>
              <a:t>&lt;footer&gt;</a:t>
            </a:r>
            <a:r>
              <a:rPr lang="en" sz="2200">
                <a:solidFill>
                  <a:schemeClr val="dk1"/>
                </a:solidFill>
                <a:latin typeface="Open Sans"/>
                <a:ea typeface="Open Sans"/>
                <a:cs typeface="Open Sans"/>
                <a:sym typeface="Open Sans"/>
              </a:rPr>
              <a:t> element, add an </a:t>
            </a:r>
            <a:r>
              <a:rPr lang="en" sz="2200" b="1">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tag.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Inside the </a:t>
            </a:r>
            <a:r>
              <a:rPr lang="en" sz="2200" b="1">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element, add an </a:t>
            </a:r>
            <a:r>
              <a:rPr lang="en" sz="2200" b="1">
                <a:solidFill>
                  <a:schemeClr val="dk1"/>
                </a:solidFill>
                <a:latin typeface="Consolas"/>
                <a:ea typeface="Consolas"/>
                <a:cs typeface="Consolas"/>
                <a:sym typeface="Consolas"/>
              </a:rPr>
              <a:t>&lt;i&gt;</a:t>
            </a:r>
            <a:r>
              <a:rPr lang="en" sz="2200">
                <a:solidFill>
                  <a:schemeClr val="dk1"/>
                </a:solidFill>
                <a:latin typeface="Open Sans"/>
                <a:ea typeface="Open Sans"/>
                <a:cs typeface="Open Sans"/>
                <a:sym typeface="Open Sans"/>
              </a:rPr>
              <a:t> tag. </a:t>
            </a:r>
            <a:endParaRPr sz="2200">
              <a:solidFill>
                <a:schemeClr val="dk1"/>
              </a:solidFill>
              <a:latin typeface="Open Sans"/>
              <a:ea typeface="Open Sans"/>
              <a:cs typeface="Open Sans"/>
              <a:sym typeface="Open Sans"/>
            </a:endParaRPr>
          </a:p>
        </p:txBody>
      </p:sp>
      <p:sp>
        <p:nvSpPr>
          <p:cNvPr id="663" name="Google Shape;663;p75"/>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a Contact Section III</a:t>
            </a:r>
            <a:endParaRPr sz="3000"/>
          </a:p>
        </p:txBody>
      </p:sp>
      <p:pic>
        <p:nvPicPr>
          <p:cNvPr id="664" name="Google Shape;664;p75"/>
          <p:cNvPicPr preferRelativeResize="0"/>
          <p:nvPr/>
        </p:nvPicPr>
        <p:blipFill>
          <a:blip r:embed="rId3">
            <a:alphaModFix/>
          </a:blip>
          <a:stretch>
            <a:fillRect/>
          </a:stretch>
        </p:blipFill>
        <p:spPr>
          <a:xfrm>
            <a:off x="649056" y="3555220"/>
            <a:ext cx="7883650" cy="3043406"/>
          </a:xfrm>
          <a:prstGeom prst="rect">
            <a:avLst/>
          </a:prstGeom>
          <a:noFill/>
          <a:ln w="19050" cap="flat" cmpd="sng">
            <a:solidFill>
              <a:srgbClr val="000000"/>
            </a:solidFill>
            <a:prstDash val="solid"/>
            <a:round/>
            <a:headEnd type="none" w="sm" len="sm"/>
            <a:tailEnd type="none" w="sm" len="sm"/>
          </a:ln>
        </p:spPr>
      </p:pic>
      <p:sp>
        <p:nvSpPr>
          <p:cNvPr id="665" name="Google Shape;665;p7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6"/>
          <p:cNvSpPr txBox="1"/>
          <p:nvPr/>
        </p:nvSpPr>
        <p:spPr>
          <a:xfrm>
            <a:off x="329100" y="1443188"/>
            <a:ext cx="8485800" cy="31209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an </a:t>
            </a:r>
            <a:r>
              <a:rPr lang="en" sz="2200" b="1">
                <a:solidFill>
                  <a:schemeClr val="dk1"/>
                </a:solidFill>
                <a:latin typeface="Consolas"/>
                <a:ea typeface="Consolas"/>
                <a:cs typeface="Consolas"/>
                <a:sym typeface="Consolas"/>
              </a:rPr>
              <a:t>href</a:t>
            </a:r>
            <a:r>
              <a:rPr lang="en" sz="2200">
                <a:solidFill>
                  <a:schemeClr val="dk1"/>
                </a:solidFill>
                <a:latin typeface="Open Sans"/>
                <a:ea typeface="Open Sans"/>
                <a:cs typeface="Open Sans"/>
                <a:sym typeface="Open Sans"/>
              </a:rPr>
              <a:t> attribute inside of the opening </a:t>
            </a:r>
            <a:r>
              <a:rPr lang="en" sz="2200" b="1">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tag. Set it equal to the URL of your LinkedIn profile.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t>
            </a:r>
            <a:r>
              <a:rPr lang="en" sz="2200" b="1">
                <a:solidFill>
                  <a:schemeClr val="dk1"/>
                </a:solidFill>
                <a:latin typeface="Consolas"/>
                <a:ea typeface="Consolas"/>
                <a:cs typeface="Consolas"/>
                <a:sym typeface="Consolas"/>
              </a:rPr>
              <a:t>target="_blank"</a:t>
            </a:r>
            <a:r>
              <a:rPr lang="en" sz="2200">
                <a:solidFill>
                  <a:schemeClr val="dk1"/>
                </a:solidFill>
                <a:latin typeface="Open Sans"/>
                <a:ea typeface="Open Sans"/>
                <a:cs typeface="Open Sans"/>
                <a:sym typeface="Open Sans"/>
              </a:rPr>
              <a:t> inside the opening </a:t>
            </a:r>
            <a:r>
              <a:rPr lang="en" sz="2200" b="1">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tag as well.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the following code inside of the opening </a:t>
            </a:r>
            <a:r>
              <a:rPr lang="en" sz="2200" b="1">
                <a:solidFill>
                  <a:schemeClr val="dk1"/>
                </a:solidFill>
                <a:latin typeface="Consolas"/>
                <a:ea typeface="Consolas"/>
                <a:cs typeface="Consolas"/>
                <a:sym typeface="Consolas"/>
              </a:rPr>
              <a:t>&lt;i&gt;</a:t>
            </a:r>
            <a:r>
              <a:rPr lang="en" sz="2200">
                <a:solidFill>
                  <a:schemeClr val="dk1"/>
                </a:solidFill>
                <a:latin typeface="Open Sans"/>
                <a:ea typeface="Open Sans"/>
                <a:cs typeface="Open Sans"/>
                <a:sym typeface="Open Sans"/>
              </a:rPr>
              <a:t> tag: </a:t>
            </a:r>
            <a:r>
              <a:rPr lang="en" sz="2200" b="1">
                <a:solidFill>
                  <a:schemeClr val="dk1"/>
                </a:solidFill>
                <a:latin typeface="Consolas"/>
                <a:ea typeface="Consolas"/>
                <a:cs typeface="Consolas"/>
                <a:sym typeface="Consolas"/>
              </a:rPr>
              <a:t>class="fa fa-linkedin fa-3x"</a:t>
            </a:r>
            <a:r>
              <a:rPr lang="en" sz="2200">
                <a:solidFill>
                  <a:schemeClr val="dk1"/>
                </a:solidFill>
                <a:latin typeface="Consolas"/>
                <a:ea typeface="Consolas"/>
                <a:cs typeface="Consolas"/>
                <a:sym typeface="Consolas"/>
              </a:rPr>
              <a:t> </a:t>
            </a:r>
            <a:r>
              <a:rPr lang="en" sz="2200" b="1">
                <a:solidFill>
                  <a:schemeClr val="dk1"/>
                </a:solidFill>
                <a:latin typeface="Consolas"/>
                <a:ea typeface="Consolas"/>
                <a:cs typeface="Consolas"/>
                <a:sym typeface="Consolas"/>
              </a:rPr>
              <a:t>aria-hidden="true"</a:t>
            </a:r>
            <a:endParaRPr sz="2200">
              <a:solidFill>
                <a:schemeClr val="dk1"/>
              </a:solidFill>
              <a:latin typeface="Consolas"/>
              <a:ea typeface="Consolas"/>
              <a:cs typeface="Consolas"/>
              <a:sym typeface="Consolas"/>
            </a:endParaRPr>
          </a:p>
          <a:p>
            <a:pPr marL="457200" lvl="0" indent="0" algn="l" rtl="0">
              <a:lnSpc>
                <a:spcPct val="115000"/>
              </a:lnSpc>
              <a:spcBef>
                <a:spcPts val="1000"/>
              </a:spcBef>
              <a:spcAft>
                <a:spcPts val="1000"/>
              </a:spcAft>
              <a:buNone/>
            </a:pPr>
            <a:r>
              <a:rPr lang="en" sz="2200" b="1">
                <a:solidFill>
                  <a:srgbClr val="5EA5E5"/>
                </a:solidFill>
                <a:latin typeface="Open Sans"/>
                <a:ea typeface="Open Sans"/>
                <a:cs typeface="Open Sans"/>
                <a:sym typeface="Open Sans"/>
              </a:rPr>
              <a:t>Note:</a:t>
            </a:r>
            <a:r>
              <a:rPr lang="en" sz="2200">
                <a:solidFill>
                  <a:schemeClr val="dk1"/>
                </a:solidFill>
                <a:latin typeface="Open Sans"/>
                <a:ea typeface="Open Sans"/>
                <a:cs typeface="Open Sans"/>
                <a:sym typeface="Open Sans"/>
              </a:rPr>
              <a:t> Your code does not need to be separated this way. We added new lines for readability.   </a:t>
            </a:r>
            <a:endParaRPr sz="2200">
              <a:solidFill>
                <a:schemeClr val="dk1"/>
              </a:solidFill>
              <a:latin typeface="Open Sans"/>
              <a:ea typeface="Open Sans"/>
              <a:cs typeface="Open Sans"/>
              <a:sym typeface="Open Sans"/>
            </a:endParaRPr>
          </a:p>
        </p:txBody>
      </p:sp>
      <p:sp>
        <p:nvSpPr>
          <p:cNvPr id="671" name="Google Shape;671;p76"/>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a Contact Section IV</a:t>
            </a:r>
            <a:endParaRPr sz="3000"/>
          </a:p>
        </p:txBody>
      </p:sp>
      <p:pic>
        <p:nvPicPr>
          <p:cNvPr id="672" name="Google Shape;672;p76"/>
          <p:cNvPicPr preferRelativeResize="0"/>
          <p:nvPr/>
        </p:nvPicPr>
        <p:blipFill>
          <a:blip r:embed="rId3">
            <a:alphaModFix/>
          </a:blip>
          <a:stretch>
            <a:fillRect/>
          </a:stretch>
        </p:blipFill>
        <p:spPr>
          <a:xfrm>
            <a:off x="152400" y="4868888"/>
            <a:ext cx="8839201" cy="1318555"/>
          </a:xfrm>
          <a:prstGeom prst="rect">
            <a:avLst/>
          </a:prstGeom>
          <a:noFill/>
          <a:ln w="19050" cap="flat" cmpd="sng">
            <a:solidFill>
              <a:srgbClr val="000000"/>
            </a:solidFill>
            <a:prstDash val="solid"/>
            <a:round/>
            <a:headEnd type="none" w="sm" len="sm"/>
            <a:tailEnd type="none" w="sm" len="sm"/>
          </a:ln>
        </p:spPr>
      </p:pic>
      <p:sp>
        <p:nvSpPr>
          <p:cNvPr id="673" name="Google Shape;673;p7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7"/>
          <p:cNvSpPr txBox="1"/>
          <p:nvPr/>
        </p:nvSpPr>
        <p:spPr>
          <a:xfrm>
            <a:off x="329100" y="1416050"/>
            <a:ext cx="8485800" cy="180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latin typeface="Open Sans"/>
                <a:ea typeface="Open Sans"/>
                <a:cs typeface="Open Sans"/>
                <a:sym typeface="Open Sans"/>
              </a:rPr>
              <a:t>Look at the live version again! </a:t>
            </a:r>
            <a:endParaRPr sz="2200">
              <a:latin typeface="Open Sans"/>
              <a:ea typeface="Open Sans"/>
              <a:cs typeface="Open Sans"/>
              <a:sym typeface="Open Sans"/>
            </a:endParaRPr>
          </a:p>
          <a:p>
            <a:pPr marL="0" lvl="0" indent="0" algn="ctr" rtl="0">
              <a:lnSpc>
                <a:spcPct val="115000"/>
              </a:lnSpc>
              <a:spcBef>
                <a:spcPts val="1000"/>
              </a:spcBef>
              <a:spcAft>
                <a:spcPts val="1000"/>
              </a:spcAft>
              <a:buNone/>
            </a:pPr>
            <a:r>
              <a:rPr lang="en" sz="2200">
                <a:latin typeface="Open Sans"/>
                <a:ea typeface="Open Sans"/>
                <a:cs typeface="Open Sans"/>
                <a:sym typeface="Open Sans"/>
              </a:rPr>
              <a:t>The bottom of your page should look like this! Later, you can add all the icons you want by checking the Font Awesome documentation for instructions.</a:t>
            </a:r>
            <a:endParaRPr sz="2200">
              <a:latin typeface="Open Sans"/>
              <a:ea typeface="Open Sans"/>
              <a:cs typeface="Open Sans"/>
              <a:sym typeface="Open Sans"/>
            </a:endParaRPr>
          </a:p>
        </p:txBody>
      </p:sp>
      <p:sp>
        <p:nvSpPr>
          <p:cNvPr id="679" name="Google Shape;679;p77"/>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a Contact Section V</a:t>
            </a:r>
            <a:endParaRPr sz="3000"/>
          </a:p>
        </p:txBody>
      </p:sp>
      <p:pic>
        <p:nvPicPr>
          <p:cNvPr id="680" name="Google Shape;680;p77"/>
          <p:cNvPicPr preferRelativeResize="0"/>
          <p:nvPr/>
        </p:nvPicPr>
        <p:blipFill>
          <a:blip r:embed="rId3">
            <a:alphaModFix/>
          </a:blip>
          <a:stretch>
            <a:fillRect/>
          </a:stretch>
        </p:blipFill>
        <p:spPr>
          <a:xfrm>
            <a:off x="556263" y="3444950"/>
            <a:ext cx="8031474" cy="3001275"/>
          </a:xfrm>
          <a:prstGeom prst="rect">
            <a:avLst/>
          </a:prstGeom>
          <a:noFill/>
          <a:ln w="19050" cap="flat" cmpd="sng">
            <a:solidFill>
              <a:srgbClr val="000000"/>
            </a:solidFill>
            <a:prstDash val="solid"/>
            <a:round/>
            <a:headEnd type="none" w="sm" len="sm"/>
            <a:tailEnd type="none" w="sm" len="sm"/>
          </a:ln>
        </p:spPr>
      </p:pic>
      <p:sp>
        <p:nvSpPr>
          <p:cNvPr id="681" name="Google Shape;681;p7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78"/>
          <p:cNvSpPr txBox="1">
            <a:spLocks noGrp="1"/>
          </p:cNvSpPr>
          <p:nvPr>
            <p:ph type="title"/>
          </p:nvPr>
        </p:nvSpPr>
        <p:spPr>
          <a:xfrm>
            <a:off x="900875" y="647750"/>
            <a:ext cx="7340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Code Review</a:t>
            </a:r>
            <a:endParaRPr sz="3000"/>
          </a:p>
        </p:txBody>
      </p:sp>
      <p:sp>
        <p:nvSpPr>
          <p:cNvPr id="687" name="Google Shape;687;p78"/>
          <p:cNvSpPr txBox="1">
            <a:spLocks noGrp="1"/>
          </p:cNvSpPr>
          <p:nvPr>
            <p:ph type="sldNum" idx="12"/>
          </p:nvPr>
        </p:nvSpPr>
        <p:spPr>
          <a:xfrm>
            <a:off x="8576625" y="6428300"/>
            <a:ext cx="567300" cy="4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688" name="Google Shape;688;p78"/>
          <p:cNvSpPr txBox="1">
            <a:spLocks noGrp="1"/>
          </p:cNvSpPr>
          <p:nvPr>
            <p:ph type="body" idx="1"/>
          </p:nvPr>
        </p:nvSpPr>
        <p:spPr>
          <a:xfrm>
            <a:off x="334500" y="1874075"/>
            <a:ext cx="8475000" cy="429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solidFill>
                  <a:srgbClr val="5EA5E5"/>
                </a:solidFill>
                <a:latin typeface="Courier New"/>
                <a:ea typeface="Courier New"/>
                <a:cs typeface="Courier New"/>
                <a:sym typeface="Courier New"/>
              </a:rPr>
              <a:t>&lt;a&gt;</a:t>
            </a:r>
            <a:r>
              <a:rPr lang="en" dirty="0">
                <a:solidFill>
                  <a:schemeClr val="dk1"/>
                </a:solidFill>
              </a:rPr>
              <a:t> - an anchor element. These are used to create links on your page.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dirty="0">
                <a:solidFill>
                  <a:srgbClr val="5EA5E5"/>
                </a:solidFill>
                <a:latin typeface="Courier New"/>
                <a:ea typeface="Courier New"/>
                <a:cs typeface="Courier New"/>
                <a:sym typeface="Courier New"/>
              </a:rPr>
              <a:t>&lt;i&gt;</a:t>
            </a:r>
            <a:r>
              <a:rPr lang="en" dirty="0">
                <a:solidFill>
                  <a:schemeClr val="dk1"/>
                </a:solidFill>
              </a:rPr>
              <a:t> - an element with several uses; in this case, to add icons to your web site.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dirty="0">
                <a:solidFill>
                  <a:srgbClr val="5EA5E5"/>
                </a:solidFill>
                <a:latin typeface="Consolas"/>
                <a:ea typeface="Consolas"/>
                <a:cs typeface="Consolas"/>
                <a:sym typeface="Consolas"/>
              </a:rPr>
              <a:t>href</a:t>
            </a:r>
            <a:r>
              <a:rPr lang="en" dirty="0">
                <a:solidFill>
                  <a:schemeClr val="dk1"/>
                </a:solidFill>
              </a:rPr>
              <a:t> - an attribute that contains the URL an </a:t>
            </a:r>
            <a:r>
              <a:rPr lang="en" dirty="0">
                <a:solidFill>
                  <a:schemeClr val="dk1"/>
                </a:solidFill>
                <a:latin typeface="Consolas"/>
                <a:ea typeface="Consolas"/>
                <a:cs typeface="Consolas"/>
                <a:sym typeface="Consolas"/>
              </a:rPr>
              <a:t>&lt;a&gt;</a:t>
            </a:r>
            <a:r>
              <a:rPr lang="en" dirty="0">
                <a:solidFill>
                  <a:schemeClr val="dk1"/>
                </a:solidFill>
              </a:rPr>
              <a:t> element should link to. </a:t>
            </a:r>
            <a:endParaRPr dirty="0">
              <a:solidFill>
                <a:schemeClr val="dk1"/>
              </a:solidFill>
            </a:endParaRPr>
          </a:p>
          <a:p>
            <a:pPr marL="0" lvl="0" indent="0" algn="l" rtl="0">
              <a:lnSpc>
                <a:spcPct val="115000"/>
              </a:lnSpc>
              <a:spcBef>
                <a:spcPts val="0"/>
              </a:spcBef>
              <a:spcAft>
                <a:spcPts val="0"/>
              </a:spcAft>
              <a:buNone/>
            </a:pPr>
            <a:endParaRPr b="1" dirty="0">
              <a:solidFill>
                <a:srgbClr val="5EA5E5"/>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b="1" dirty="0">
                <a:solidFill>
                  <a:srgbClr val="5EA5E5"/>
                </a:solidFill>
                <a:latin typeface="Courier New"/>
                <a:ea typeface="Courier New"/>
                <a:cs typeface="Courier New"/>
                <a:sym typeface="Courier New"/>
              </a:rPr>
              <a:t>target</a:t>
            </a:r>
            <a:r>
              <a:rPr lang="en" dirty="0"/>
              <a:t> - an attribute that you can use to open links in new tabs </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 b="1" dirty="0">
                <a:solidFill>
                  <a:srgbClr val="5EA5E5"/>
                </a:solidFill>
                <a:latin typeface="Courier New"/>
                <a:ea typeface="Courier New"/>
                <a:cs typeface="Courier New"/>
                <a:sym typeface="Courier New"/>
              </a:rPr>
              <a:t>class</a:t>
            </a:r>
            <a:r>
              <a:rPr lang="en" dirty="0">
                <a:solidFill>
                  <a:schemeClr val="dk1"/>
                </a:solidFill>
              </a:rPr>
              <a:t> - an attribute that is used to group elements; when writing CSS, you can apply specific styles to all elements that you give the same class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b="1" dirty="0">
                <a:solidFill>
                  <a:srgbClr val="5EA5E5"/>
                </a:solidFill>
                <a:latin typeface="Courier New"/>
                <a:ea typeface="Courier New"/>
                <a:cs typeface="Courier New"/>
                <a:sym typeface="Courier New"/>
              </a:rPr>
              <a:t>aria-hidden</a:t>
            </a:r>
            <a:r>
              <a:rPr lang="en" dirty="0">
                <a:solidFill>
                  <a:schemeClr val="dk1"/>
                </a:solidFill>
              </a:rPr>
              <a:t> - an attribute that tells a screen reader to ignore an element</a:t>
            </a:r>
            <a:endParaRPr dirty="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9"/>
          <p:cNvSpPr txBox="1"/>
          <p:nvPr/>
        </p:nvSpPr>
        <p:spPr>
          <a:xfrm>
            <a:off x="952800" y="1565625"/>
            <a:ext cx="7238400" cy="76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sz="2200">
                <a:solidFill>
                  <a:schemeClr val="dk1"/>
                </a:solidFill>
                <a:latin typeface="Open Sans"/>
                <a:ea typeface="Open Sans"/>
                <a:cs typeface="Open Sans"/>
                <a:sym typeface="Open Sans"/>
              </a:rPr>
              <a:t>To make texts italics or bold, we can use two elements: </a:t>
            </a:r>
            <a:r>
              <a:rPr lang="en" sz="2200" b="1" i="1">
                <a:solidFill>
                  <a:schemeClr val="dk1"/>
                </a:solidFill>
                <a:latin typeface="Consolas"/>
                <a:ea typeface="Consolas"/>
                <a:cs typeface="Consolas"/>
                <a:sym typeface="Consolas"/>
              </a:rPr>
              <a:t>&lt;em&gt;</a:t>
            </a:r>
            <a:r>
              <a:rPr lang="en" sz="2200">
                <a:solidFill>
                  <a:schemeClr val="dk1"/>
                </a:solidFill>
                <a:latin typeface="Open Sans"/>
                <a:ea typeface="Open Sans"/>
                <a:cs typeface="Open Sans"/>
                <a:sym typeface="Open Sans"/>
              </a:rPr>
              <a:t> and </a:t>
            </a:r>
            <a:r>
              <a:rPr lang="en" sz="2200" b="1">
                <a:solidFill>
                  <a:schemeClr val="dk1"/>
                </a:solidFill>
                <a:latin typeface="Consolas"/>
                <a:ea typeface="Consolas"/>
                <a:cs typeface="Consolas"/>
                <a:sym typeface="Consolas"/>
              </a:rPr>
              <a:t>&lt;strong&gt;</a:t>
            </a:r>
            <a:endParaRPr sz="2200" b="1">
              <a:solidFill>
                <a:schemeClr val="dk1"/>
              </a:solidFill>
              <a:latin typeface="Consolas"/>
              <a:ea typeface="Consolas"/>
              <a:cs typeface="Consolas"/>
              <a:sym typeface="Consolas"/>
            </a:endParaRPr>
          </a:p>
        </p:txBody>
      </p:sp>
      <p:sp>
        <p:nvSpPr>
          <p:cNvPr id="694" name="Google Shape;694;p79"/>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Text Elements I</a:t>
            </a:r>
            <a:endParaRPr sz="3000"/>
          </a:p>
        </p:txBody>
      </p:sp>
      <p:pic>
        <p:nvPicPr>
          <p:cNvPr id="695" name="Google Shape;695;p79"/>
          <p:cNvPicPr preferRelativeResize="0"/>
          <p:nvPr/>
        </p:nvPicPr>
        <p:blipFill>
          <a:blip r:embed="rId3">
            <a:alphaModFix/>
          </a:blip>
          <a:stretch>
            <a:fillRect/>
          </a:stretch>
        </p:blipFill>
        <p:spPr>
          <a:xfrm>
            <a:off x="219075" y="2727550"/>
            <a:ext cx="8705850" cy="3486150"/>
          </a:xfrm>
          <a:prstGeom prst="rect">
            <a:avLst/>
          </a:prstGeom>
          <a:noFill/>
          <a:ln w="19050" cap="flat" cmpd="sng">
            <a:solidFill>
              <a:srgbClr val="000000"/>
            </a:solidFill>
            <a:prstDash val="solid"/>
            <a:round/>
            <a:headEnd type="none" w="sm" len="sm"/>
            <a:tailEnd type="none" w="sm" len="sm"/>
          </a:ln>
        </p:spPr>
      </p:pic>
      <p:sp>
        <p:nvSpPr>
          <p:cNvPr id="696" name="Google Shape;696;p7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0"/>
          <p:cNvSpPr txBox="1"/>
          <p:nvPr/>
        </p:nvSpPr>
        <p:spPr>
          <a:xfrm>
            <a:off x="329100" y="1416050"/>
            <a:ext cx="8485800" cy="25803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a:t>
            </a:r>
            <a:r>
              <a:rPr lang="en" sz="2200">
                <a:solidFill>
                  <a:schemeClr val="dk1"/>
                </a:solidFill>
                <a:latin typeface="Courier New"/>
                <a:ea typeface="Courier New"/>
                <a:cs typeface="Courier New"/>
                <a:sym typeface="Courier New"/>
              </a:rPr>
              <a:t> </a:t>
            </a:r>
            <a:r>
              <a:rPr lang="en" sz="2200" b="1">
                <a:solidFill>
                  <a:srgbClr val="5EA5E5"/>
                </a:solidFill>
                <a:latin typeface="Courier New"/>
                <a:ea typeface="Courier New"/>
                <a:cs typeface="Courier New"/>
                <a:sym typeface="Courier New"/>
              </a:rPr>
              <a:t>index.html</a:t>
            </a:r>
            <a:r>
              <a:rPr lang="en" sz="2200">
                <a:solidFill>
                  <a:schemeClr val="dk1"/>
                </a:solidFill>
                <a:latin typeface="Open Sans"/>
                <a:ea typeface="Open Sans"/>
                <a:cs typeface="Open Sans"/>
                <a:sym typeface="Open Sans"/>
              </a:rPr>
              <a:t>. Add opening and closing </a:t>
            </a:r>
            <a:r>
              <a:rPr lang="en" sz="2200" b="1">
                <a:solidFill>
                  <a:schemeClr val="dk1"/>
                </a:solidFill>
                <a:latin typeface="Consolas"/>
                <a:ea typeface="Consolas"/>
                <a:cs typeface="Consolas"/>
                <a:sym typeface="Consolas"/>
              </a:rPr>
              <a:t>&lt;em&gt;</a:t>
            </a:r>
            <a:r>
              <a:rPr lang="en" sz="2200">
                <a:solidFill>
                  <a:schemeClr val="dk1"/>
                </a:solidFill>
                <a:latin typeface="Open Sans"/>
                <a:ea typeface="Open Sans"/>
                <a:cs typeface="Open Sans"/>
                <a:sym typeface="Open Sans"/>
              </a:rPr>
              <a:t> tags around something you would like in italics. This can be any text element!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opening and closing </a:t>
            </a:r>
            <a:r>
              <a:rPr lang="en" sz="2200" b="1">
                <a:solidFill>
                  <a:schemeClr val="dk1"/>
                </a:solidFill>
                <a:latin typeface="Consolas"/>
                <a:ea typeface="Consolas"/>
                <a:cs typeface="Consolas"/>
                <a:sym typeface="Consolas"/>
              </a:rPr>
              <a:t>&lt;strong&gt;</a:t>
            </a:r>
            <a:r>
              <a:rPr lang="en" sz="2200">
                <a:solidFill>
                  <a:schemeClr val="dk1"/>
                </a:solidFill>
                <a:latin typeface="Open Sans"/>
                <a:ea typeface="Open Sans"/>
                <a:cs typeface="Open Sans"/>
                <a:sym typeface="Open Sans"/>
              </a:rPr>
              <a:t> tags around something you want to be bold. </a:t>
            </a:r>
            <a:endParaRPr sz="2200">
              <a:solidFill>
                <a:schemeClr val="dk1"/>
              </a:solidFill>
              <a:latin typeface="Open Sans"/>
              <a:ea typeface="Open Sans"/>
              <a:cs typeface="Open Sans"/>
              <a:sym typeface="Open Sans"/>
            </a:endParaRPr>
          </a:p>
        </p:txBody>
      </p:sp>
      <p:sp>
        <p:nvSpPr>
          <p:cNvPr id="702" name="Google Shape;702;p80"/>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Text Elements II</a:t>
            </a:r>
            <a:endParaRPr sz="3000"/>
          </a:p>
        </p:txBody>
      </p:sp>
      <p:pic>
        <p:nvPicPr>
          <p:cNvPr id="703" name="Google Shape;703;p80"/>
          <p:cNvPicPr preferRelativeResize="0"/>
          <p:nvPr/>
        </p:nvPicPr>
        <p:blipFill>
          <a:blip r:embed="rId3">
            <a:alphaModFix/>
          </a:blip>
          <a:stretch>
            <a:fillRect/>
          </a:stretch>
        </p:blipFill>
        <p:spPr>
          <a:xfrm>
            <a:off x="152400" y="4142800"/>
            <a:ext cx="8839200" cy="1456315"/>
          </a:xfrm>
          <a:prstGeom prst="rect">
            <a:avLst/>
          </a:prstGeom>
          <a:noFill/>
          <a:ln w="19050" cap="flat" cmpd="sng">
            <a:solidFill>
              <a:srgbClr val="000000"/>
            </a:solidFill>
            <a:prstDash val="solid"/>
            <a:round/>
            <a:headEnd type="none" w="sm" len="sm"/>
            <a:tailEnd type="none" w="sm" len="sm"/>
          </a:ln>
        </p:spPr>
      </p:pic>
      <p:sp>
        <p:nvSpPr>
          <p:cNvPr id="704" name="Google Shape;704;p8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1"/>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Text Elements III</a:t>
            </a:r>
            <a:endParaRPr sz="3000"/>
          </a:p>
        </p:txBody>
      </p:sp>
      <p:sp>
        <p:nvSpPr>
          <p:cNvPr id="710" name="Google Shape;710;p81"/>
          <p:cNvSpPr txBox="1"/>
          <p:nvPr/>
        </p:nvSpPr>
        <p:spPr>
          <a:xfrm>
            <a:off x="96750" y="1339850"/>
            <a:ext cx="8956500" cy="138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latin typeface="Open Sans"/>
                <a:ea typeface="Open Sans"/>
                <a:cs typeface="Open Sans"/>
                <a:sym typeface="Open Sans"/>
              </a:rPr>
              <a:t>Look at the live version again! </a:t>
            </a:r>
            <a:endParaRPr sz="2200">
              <a:latin typeface="Open Sans"/>
              <a:ea typeface="Open Sans"/>
              <a:cs typeface="Open Sans"/>
              <a:sym typeface="Open Sans"/>
            </a:endParaRPr>
          </a:p>
          <a:p>
            <a:pPr marL="0" lvl="0" indent="0" algn="ctr" rtl="0">
              <a:lnSpc>
                <a:spcPct val="115000"/>
              </a:lnSpc>
              <a:spcBef>
                <a:spcPts val="1000"/>
              </a:spcBef>
              <a:spcAft>
                <a:spcPts val="1000"/>
              </a:spcAft>
              <a:buNone/>
            </a:pPr>
            <a:r>
              <a:rPr lang="en" sz="2000">
                <a:latin typeface="Open Sans"/>
                <a:ea typeface="Open Sans"/>
                <a:cs typeface="Open Sans"/>
                <a:sym typeface="Open Sans"/>
              </a:rPr>
              <a:t>Everyone's will be different, depending on where you added the </a:t>
            </a:r>
            <a:r>
              <a:rPr lang="en" sz="2000" b="1">
                <a:latin typeface="Consolas"/>
                <a:ea typeface="Consolas"/>
                <a:cs typeface="Consolas"/>
                <a:sym typeface="Consolas"/>
              </a:rPr>
              <a:t>&lt;em&gt;</a:t>
            </a:r>
            <a:r>
              <a:rPr lang="en" sz="2000">
                <a:latin typeface="Open Sans"/>
                <a:ea typeface="Open Sans"/>
                <a:cs typeface="Open Sans"/>
                <a:sym typeface="Open Sans"/>
              </a:rPr>
              <a:t> and </a:t>
            </a:r>
            <a:r>
              <a:rPr lang="en" sz="2000" b="1">
                <a:latin typeface="Consolas"/>
                <a:ea typeface="Consolas"/>
                <a:cs typeface="Consolas"/>
                <a:sym typeface="Consolas"/>
              </a:rPr>
              <a:t>&lt;strong&gt;</a:t>
            </a:r>
            <a:r>
              <a:rPr lang="en" sz="2000">
                <a:latin typeface="Open Sans"/>
                <a:ea typeface="Open Sans"/>
                <a:cs typeface="Open Sans"/>
                <a:sym typeface="Open Sans"/>
              </a:rPr>
              <a:t> tags. However, this is what our page looks like at this point:</a:t>
            </a:r>
            <a:br>
              <a:rPr lang="en" sz="2000">
                <a:latin typeface="Open Sans"/>
                <a:ea typeface="Open Sans"/>
                <a:cs typeface="Open Sans"/>
                <a:sym typeface="Open Sans"/>
              </a:rPr>
            </a:br>
            <a:endParaRPr sz="2000">
              <a:latin typeface="Open Sans"/>
              <a:ea typeface="Open Sans"/>
              <a:cs typeface="Open Sans"/>
              <a:sym typeface="Open Sans"/>
            </a:endParaRPr>
          </a:p>
        </p:txBody>
      </p:sp>
      <p:pic>
        <p:nvPicPr>
          <p:cNvPr id="711" name="Google Shape;711;p81"/>
          <p:cNvPicPr preferRelativeResize="0"/>
          <p:nvPr/>
        </p:nvPicPr>
        <p:blipFill>
          <a:blip r:embed="rId3">
            <a:alphaModFix/>
          </a:blip>
          <a:stretch>
            <a:fillRect/>
          </a:stretch>
        </p:blipFill>
        <p:spPr>
          <a:xfrm>
            <a:off x="2030625" y="2912325"/>
            <a:ext cx="5082752" cy="3769600"/>
          </a:xfrm>
          <a:prstGeom prst="rect">
            <a:avLst/>
          </a:prstGeom>
          <a:noFill/>
          <a:ln w="19050" cap="flat" cmpd="sng">
            <a:solidFill>
              <a:srgbClr val="000000"/>
            </a:solidFill>
            <a:prstDash val="solid"/>
            <a:round/>
            <a:headEnd type="none" w="sm" len="sm"/>
            <a:tailEnd type="none" w="sm" len="sm"/>
          </a:ln>
        </p:spPr>
      </p:pic>
      <p:sp>
        <p:nvSpPr>
          <p:cNvPr id="712" name="Google Shape;712;p8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718" name="Google Shape;718;p82"/>
          <p:cNvSpPr txBox="1"/>
          <p:nvPr/>
        </p:nvSpPr>
        <p:spPr>
          <a:xfrm>
            <a:off x="696750" y="2128650"/>
            <a:ext cx="7750500" cy="260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We've added all (or most!) of the content we want. Now, let's work on styling our website! </a:t>
            </a:r>
            <a:endParaRPr sz="3000" b="1">
              <a:solidFill>
                <a:schemeClr val="lt1"/>
              </a:solidFill>
              <a:latin typeface="Open Sans"/>
              <a:ea typeface="Open Sans"/>
              <a:cs typeface="Open Sans"/>
              <a:sym typeface="Open Sans"/>
            </a:endParaRPr>
          </a:p>
        </p:txBody>
      </p:sp>
      <p:sp>
        <p:nvSpPr>
          <p:cNvPr id="719" name="Google Shape;719;p82"/>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3"/>
          <p:cNvPicPr preferRelativeResize="0"/>
          <p:nvPr/>
        </p:nvPicPr>
        <p:blipFill>
          <a:blip r:embed="rId3">
            <a:alphaModFix/>
          </a:blip>
          <a:stretch>
            <a:fillRect/>
          </a:stretch>
        </p:blipFill>
        <p:spPr>
          <a:xfrm>
            <a:off x="1645025" y="2721783"/>
            <a:ext cx="390525" cy="228600"/>
          </a:xfrm>
          <a:prstGeom prst="rect">
            <a:avLst/>
          </a:prstGeom>
          <a:noFill/>
          <a:ln>
            <a:noFill/>
          </a:ln>
        </p:spPr>
      </p:pic>
      <p:sp>
        <p:nvSpPr>
          <p:cNvPr id="247" name="Google Shape;247;p3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463" name="Google Shape;463;p54"/>
          <p:cNvSpPr txBox="1"/>
          <p:nvPr/>
        </p:nvSpPr>
        <p:spPr>
          <a:xfrm>
            <a:off x="1302300" y="2128650"/>
            <a:ext cx="6539400" cy="260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D966"/>
                </a:solidFill>
                <a:latin typeface="Open Sans"/>
                <a:ea typeface="Open Sans"/>
                <a:cs typeface="Open Sans"/>
                <a:sym typeface="Open Sans"/>
              </a:rPr>
              <a:t>Using CSS! </a:t>
            </a:r>
            <a:endParaRPr sz="3600" b="1">
              <a:solidFill>
                <a:srgbClr val="FFD966"/>
              </a:solidFill>
              <a:latin typeface="Open Sans"/>
              <a:ea typeface="Open Sans"/>
              <a:cs typeface="Open Sans"/>
              <a:sym typeface="Open Sans"/>
            </a:endParaRPr>
          </a:p>
          <a:p>
            <a:pPr marL="0" lvl="0" indent="0" algn="ctr" rtl="0">
              <a:spcBef>
                <a:spcPts val="0"/>
              </a:spcBef>
              <a:spcAft>
                <a:spcPts val="0"/>
              </a:spcAft>
              <a:buNone/>
            </a:pP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Open </a:t>
            </a:r>
            <a:r>
              <a:rPr lang="en" sz="3000" b="1">
                <a:solidFill>
                  <a:schemeClr val="lt1"/>
                </a:solidFill>
                <a:latin typeface="Courier New"/>
                <a:ea typeface="Courier New"/>
                <a:cs typeface="Courier New"/>
                <a:sym typeface="Courier New"/>
              </a:rPr>
              <a:t>style.css</a:t>
            </a:r>
            <a:r>
              <a:rPr lang="en" sz="3000" b="1">
                <a:solidFill>
                  <a:schemeClr val="lt1"/>
                </a:solidFill>
                <a:latin typeface="Open Sans"/>
                <a:ea typeface="Open Sans"/>
                <a:cs typeface="Open Sans"/>
                <a:sym typeface="Open Sans"/>
              </a:rPr>
              <a:t> in Glitch and let's dive in!</a:t>
            </a:r>
            <a:endParaRPr sz="3000" b="1">
              <a:solidFill>
                <a:schemeClr val="lt1"/>
              </a:solidFill>
              <a:latin typeface="Open Sans"/>
              <a:ea typeface="Open Sans"/>
              <a:cs typeface="Open Sans"/>
              <a:sym typeface="Open Sans"/>
            </a:endParaRPr>
          </a:p>
        </p:txBody>
      </p:sp>
      <p:sp>
        <p:nvSpPr>
          <p:cNvPr id="464" name="Google Shape;464;p54"/>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229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724" name="Google Shape;724;p83"/>
          <p:cNvPicPr preferRelativeResize="0"/>
          <p:nvPr/>
        </p:nvPicPr>
        <p:blipFill>
          <a:blip r:embed="rId3">
            <a:alphaModFix/>
          </a:blip>
          <a:stretch>
            <a:fillRect/>
          </a:stretch>
        </p:blipFill>
        <p:spPr>
          <a:xfrm>
            <a:off x="1670750" y="3824758"/>
            <a:ext cx="390525" cy="228600"/>
          </a:xfrm>
          <a:prstGeom prst="rect">
            <a:avLst/>
          </a:prstGeom>
          <a:noFill/>
          <a:ln>
            <a:noFill/>
          </a:ln>
        </p:spPr>
      </p:pic>
      <p:sp>
        <p:nvSpPr>
          <p:cNvPr id="725" name="Google Shape;725;p8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5"/>
          <p:cNvSpPr txBox="1">
            <a:spLocks noGrp="1"/>
          </p:cNvSpPr>
          <p:nvPr>
            <p:ph type="body" idx="1"/>
          </p:nvPr>
        </p:nvSpPr>
        <p:spPr>
          <a:xfrm>
            <a:off x="3050263" y="3431250"/>
            <a:ext cx="3739200" cy="24750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400">
                <a:latin typeface="Courier New"/>
                <a:ea typeface="Courier New"/>
                <a:cs typeface="Courier New"/>
                <a:sym typeface="Courier New"/>
              </a:rPr>
              <a:t>h1 {</a:t>
            </a:r>
            <a:endParaRPr sz="2400">
              <a:latin typeface="Courier New"/>
              <a:ea typeface="Courier New"/>
              <a:cs typeface="Courier New"/>
              <a:sym typeface="Courier New"/>
            </a:endParaRPr>
          </a:p>
          <a:p>
            <a:pPr marL="0" lvl="0" indent="0" algn="l" rtl="0">
              <a:lnSpc>
                <a:spcPct val="150000"/>
              </a:lnSpc>
              <a:spcBef>
                <a:spcPts val="0"/>
              </a:spcBef>
              <a:spcAft>
                <a:spcPts val="0"/>
              </a:spcAft>
              <a:buNone/>
            </a:pPr>
            <a:r>
              <a:rPr lang="en" sz="2400">
                <a:latin typeface="Courier New"/>
                <a:ea typeface="Courier New"/>
                <a:cs typeface="Courier New"/>
                <a:sym typeface="Courier New"/>
              </a:rPr>
              <a:t>  color: blue;</a:t>
            </a:r>
            <a:endParaRPr sz="2400">
              <a:latin typeface="Courier New"/>
              <a:ea typeface="Courier New"/>
              <a:cs typeface="Courier New"/>
              <a:sym typeface="Courier New"/>
            </a:endParaRPr>
          </a:p>
          <a:p>
            <a:pPr marL="0" lvl="0" indent="0" algn="l" rtl="0">
              <a:lnSpc>
                <a:spcPct val="150000"/>
              </a:lnSpc>
              <a:spcBef>
                <a:spcPts val="0"/>
              </a:spcBef>
              <a:spcAft>
                <a:spcPts val="0"/>
              </a:spcAft>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p:txBody>
      </p:sp>
      <p:cxnSp>
        <p:nvCxnSpPr>
          <p:cNvPr id="470" name="Google Shape;470;p55"/>
          <p:cNvCxnSpPr/>
          <p:nvPr/>
        </p:nvCxnSpPr>
        <p:spPr>
          <a:xfrm rot="10800000">
            <a:off x="4028838" y="5267825"/>
            <a:ext cx="11700" cy="949800"/>
          </a:xfrm>
          <a:prstGeom prst="straightConnector1">
            <a:avLst/>
          </a:prstGeom>
          <a:noFill/>
          <a:ln w="38100" cap="flat" cmpd="sng">
            <a:solidFill>
              <a:schemeClr val="dk2"/>
            </a:solidFill>
            <a:prstDash val="solid"/>
            <a:round/>
            <a:headEnd type="none" w="med" len="med"/>
            <a:tailEnd type="triangle" w="med" len="med"/>
          </a:ln>
        </p:spPr>
      </p:cxnSp>
      <p:cxnSp>
        <p:nvCxnSpPr>
          <p:cNvPr id="471" name="Google Shape;471;p55"/>
          <p:cNvCxnSpPr/>
          <p:nvPr/>
        </p:nvCxnSpPr>
        <p:spPr>
          <a:xfrm rot="10800000">
            <a:off x="5485063" y="5267825"/>
            <a:ext cx="11700" cy="949800"/>
          </a:xfrm>
          <a:prstGeom prst="straightConnector1">
            <a:avLst/>
          </a:prstGeom>
          <a:noFill/>
          <a:ln w="38100" cap="flat" cmpd="sng">
            <a:solidFill>
              <a:schemeClr val="dk2"/>
            </a:solidFill>
            <a:prstDash val="solid"/>
            <a:round/>
            <a:headEnd type="none" w="med" len="med"/>
            <a:tailEnd type="triangle" w="med" len="med"/>
          </a:ln>
        </p:spPr>
      </p:cxnSp>
      <p:sp>
        <p:nvSpPr>
          <p:cNvPr id="472" name="Google Shape;472;p55"/>
          <p:cNvSpPr/>
          <p:nvPr/>
        </p:nvSpPr>
        <p:spPr>
          <a:xfrm>
            <a:off x="4725913" y="4974950"/>
            <a:ext cx="1530000" cy="49200"/>
          </a:xfrm>
          <a:prstGeom prst="rect">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5"/>
          <p:cNvSpPr/>
          <p:nvPr/>
        </p:nvSpPr>
        <p:spPr>
          <a:xfrm>
            <a:off x="3519138" y="4974950"/>
            <a:ext cx="1031100" cy="49200"/>
          </a:xfrm>
          <a:prstGeom prst="rect">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5"/>
          <p:cNvSpPr txBox="1">
            <a:spLocks noGrp="1"/>
          </p:cNvSpPr>
          <p:nvPr>
            <p:ph type="body" idx="1"/>
          </p:nvPr>
        </p:nvSpPr>
        <p:spPr>
          <a:xfrm>
            <a:off x="3195913" y="5980500"/>
            <a:ext cx="1530000" cy="877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t>Property</a:t>
            </a:r>
            <a:endParaRPr sz="2400"/>
          </a:p>
        </p:txBody>
      </p:sp>
      <p:sp>
        <p:nvSpPr>
          <p:cNvPr id="475" name="Google Shape;475;p55"/>
          <p:cNvSpPr txBox="1">
            <a:spLocks noGrp="1"/>
          </p:cNvSpPr>
          <p:nvPr>
            <p:ph type="body" idx="1"/>
          </p:nvPr>
        </p:nvSpPr>
        <p:spPr>
          <a:xfrm>
            <a:off x="4725913" y="5980500"/>
            <a:ext cx="1611000" cy="877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t>Value</a:t>
            </a:r>
            <a:endParaRPr sz="2400"/>
          </a:p>
        </p:txBody>
      </p:sp>
      <p:cxnSp>
        <p:nvCxnSpPr>
          <p:cNvPr id="476" name="Google Shape;476;p55"/>
          <p:cNvCxnSpPr>
            <a:stCxn id="477" idx="3"/>
          </p:cNvCxnSpPr>
          <p:nvPr/>
        </p:nvCxnSpPr>
        <p:spPr>
          <a:xfrm rot="10800000" flipH="1">
            <a:off x="2136738" y="4008600"/>
            <a:ext cx="797400" cy="5700"/>
          </a:xfrm>
          <a:prstGeom prst="straightConnector1">
            <a:avLst/>
          </a:prstGeom>
          <a:noFill/>
          <a:ln w="38100" cap="flat" cmpd="sng">
            <a:solidFill>
              <a:schemeClr val="dk2"/>
            </a:solidFill>
            <a:prstDash val="solid"/>
            <a:round/>
            <a:headEnd type="none" w="med" len="med"/>
            <a:tailEnd type="triangle" w="med" len="med"/>
          </a:ln>
        </p:spPr>
      </p:cxnSp>
      <p:sp>
        <p:nvSpPr>
          <p:cNvPr id="477" name="Google Shape;477;p55"/>
          <p:cNvSpPr txBox="1">
            <a:spLocks noGrp="1"/>
          </p:cNvSpPr>
          <p:nvPr>
            <p:ph type="body" idx="1"/>
          </p:nvPr>
        </p:nvSpPr>
        <p:spPr>
          <a:xfrm>
            <a:off x="525738" y="3726450"/>
            <a:ext cx="1611000" cy="5757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t>Selector</a:t>
            </a:r>
            <a:endParaRPr sz="2400"/>
          </a:p>
        </p:txBody>
      </p:sp>
      <p:sp>
        <p:nvSpPr>
          <p:cNvPr id="478" name="Google Shape;478;p5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479" name="Google Shape;479;p55"/>
          <p:cNvSpPr txBox="1"/>
          <p:nvPr/>
        </p:nvSpPr>
        <p:spPr>
          <a:xfrm>
            <a:off x="615300" y="1475850"/>
            <a:ext cx="7913400" cy="20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This is a CSS Rule Set.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The </a:t>
            </a:r>
            <a:r>
              <a:rPr lang="en" sz="2200" b="1">
                <a:solidFill>
                  <a:srgbClr val="5EA5E5"/>
                </a:solidFill>
                <a:latin typeface="Open Sans"/>
                <a:ea typeface="Open Sans"/>
                <a:cs typeface="Open Sans"/>
                <a:sym typeface="Open Sans"/>
              </a:rPr>
              <a:t>selector</a:t>
            </a:r>
            <a:r>
              <a:rPr lang="en" sz="2200">
                <a:solidFill>
                  <a:schemeClr val="dk1"/>
                </a:solidFill>
                <a:latin typeface="Open Sans"/>
                <a:ea typeface="Open Sans"/>
                <a:cs typeface="Open Sans"/>
                <a:sym typeface="Open Sans"/>
              </a:rPr>
              <a:t> specifies which elements to style.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A </a:t>
            </a:r>
            <a:r>
              <a:rPr lang="en" sz="2200" b="1">
                <a:solidFill>
                  <a:srgbClr val="5EA5E5"/>
                </a:solidFill>
                <a:latin typeface="Open Sans"/>
                <a:ea typeface="Open Sans"/>
                <a:cs typeface="Open Sans"/>
                <a:sym typeface="Open Sans"/>
              </a:rPr>
              <a:t>property</a:t>
            </a:r>
            <a:r>
              <a:rPr lang="en" sz="2200">
                <a:solidFill>
                  <a:schemeClr val="dk1"/>
                </a:solidFill>
                <a:latin typeface="Open Sans"/>
                <a:ea typeface="Open Sans"/>
                <a:cs typeface="Open Sans"/>
                <a:sym typeface="Open Sans"/>
              </a:rPr>
              <a:t> is a characteristic of an element we can set.</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1000"/>
              </a:spcAft>
              <a:buClr>
                <a:schemeClr val="dk1"/>
              </a:buClr>
              <a:buSzPts val="2200"/>
              <a:buFont typeface="Open Sans"/>
              <a:buChar char="●"/>
            </a:pPr>
            <a:r>
              <a:rPr lang="en" sz="2200">
                <a:solidFill>
                  <a:schemeClr val="dk1"/>
                </a:solidFill>
                <a:latin typeface="Open Sans"/>
                <a:ea typeface="Open Sans"/>
                <a:cs typeface="Open Sans"/>
                <a:sym typeface="Open Sans"/>
              </a:rPr>
              <a:t>A </a:t>
            </a:r>
            <a:r>
              <a:rPr lang="en" sz="2200" b="1">
                <a:solidFill>
                  <a:srgbClr val="5EA5E5"/>
                </a:solidFill>
                <a:latin typeface="Open Sans"/>
                <a:ea typeface="Open Sans"/>
                <a:cs typeface="Open Sans"/>
                <a:sym typeface="Open Sans"/>
              </a:rPr>
              <a:t>value</a:t>
            </a:r>
            <a:r>
              <a:rPr lang="en" sz="2200">
                <a:solidFill>
                  <a:schemeClr val="dk1"/>
                </a:solidFill>
                <a:latin typeface="Open Sans"/>
                <a:ea typeface="Open Sans"/>
                <a:cs typeface="Open Sans"/>
                <a:sym typeface="Open Sans"/>
              </a:rPr>
              <a:t> is how that property should appear. </a:t>
            </a:r>
            <a:endParaRPr sz="2200">
              <a:solidFill>
                <a:schemeClr val="dk1"/>
              </a:solidFill>
              <a:latin typeface="Open Sans"/>
              <a:ea typeface="Open Sans"/>
              <a:cs typeface="Open Sans"/>
              <a:sym typeface="Open Sans"/>
            </a:endParaRPr>
          </a:p>
        </p:txBody>
      </p:sp>
      <p:sp>
        <p:nvSpPr>
          <p:cNvPr id="480" name="Google Shape;480;p55"/>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CSS Syntax</a:t>
            </a:r>
            <a:endParaRPr sz="3000"/>
          </a:p>
        </p:txBody>
      </p:sp>
    </p:spTree>
    <p:extLst>
      <p:ext uri="{BB962C8B-B14F-4D97-AF65-F5344CB8AC3E}">
        <p14:creationId xmlns:p14="http://schemas.microsoft.com/office/powerpoint/2010/main" val="2578485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6"/>
          <p:cNvSpPr txBox="1">
            <a:spLocks noGrp="1"/>
          </p:cNvSpPr>
          <p:nvPr>
            <p:ph type="body" idx="1"/>
          </p:nvPr>
        </p:nvSpPr>
        <p:spPr>
          <a:xfrm>
            <a:off x="2978400" y="3202650"/>
            <a:ext cx="3739200" cy="24750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400">
                <a:latin typeface="Courier New"/>
                <a:ea typeface="Courier New"/>
                <a:cs typeface="Courier New"/>
                <a:sym typeface="Courier New"/>
              </a:rPr>
              <a:t>h1 {</a:t>
            </a:r>
            <a:endParaRPr sz="2400">
              <a:latin typeface="Courier New"/>
              <a:ea typeface="Courier New"/>
              <a:cs typeface="Courier New"/>
              <a:sym typeface="Courier New"/>
            </a:endParaRPr>
          </a:p>
          <a:p>
            <a:pPr marL="0" lvl="0" indent="0" algn="l" rtl="0">
              <a:lnSpc>
                <a:spcPct val="150000"/>
              </a:lnSpc>
              <a:spcBef>
                <a:spcPts val="0"/>
              </a:spcBef>
              <a:spcAft>
                <a:spcPts val="0"/>
              </a:spcAft>
              <a:buNone/>
            </a:pPr>
            <a:r>
              <a:rPr lang="en" sz="2400">
                <a:latin typeface="Courier New"/>
                <a:ea typeface="Courier New"/>
                <a:cs typeface="Courier New"/>
                <a:sym typeface="Courier New"/>
              </a:rPr>
              <a:t>  </a:t>
            </a:r>
            <a:r>
              <a:rPr lang="en" sz="2400">
                <a:solidFill>
                  <a:schemeClr val="dk1"/>
                </a:solidFill>
                <a:latin typeface="Courier New"/>
                <a:ea typeface="Courier New"/>
                <a:cs typeface="Courier New"/>
                <a:sym typeface="Courier New"/>
              </a:rPr>
              <a:t>color: blue;</a:t>
            </a:r>
            <a:endParaRPr sz="2400">
              <a:latin typeface="Courier New"/>
              <a:ea typeface="Courier New"/>
              <a:cs typeface="Courier New"/>
              <a:sym typeface="Courier New"/>
            </a:endParaRPr>
          </a:p>
          <a:p>
            <a:pPr marL="0" lvl="0" indent="0" algn="l" rtl="0">
              <a:lnSpc>
                <a:spcPct val="150000"/>
              </a:lnSpc>
              <a:spcBef>
                <a:spcPts val="0"/>
              </a:spcBef>
              <a:spcAft>
                <a:spcPts val="0"/>
              </a:spcAft>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p:txBody>
      </p:sp>
      <p:cxnSp>
        <p:nvCxnSpPr>
          <p:cNvPr id="486" name="Google Shape;486;p56"/>
          <p:cNvCxnSpPr/>
          <p:nvPr/>
        </p:nvCxnSpPr>
        <p:spPr>
          <a:xfrm rot="10800000" flipH="1">
            <a:off x="4872700" y="5090175"/>
            <a:ext cx="1500" cy="801900"/>
          </a:xfrm>
          <a:prstGeom prst="straightConnector1">
            <a:avLst/>
          </a:prstGeom>
          <a:noFill/>
          <a:ln w="38100" cap="flat" cmpd="sng">
            <a:solidFill>
              <a:schemeClr val="dk2"/>
            </a:solidFill>
            <a:prstDash val="solid"/>
            <a:round/>
            <a:headEnd type="none" w="med" len="med"/>
            <a:tailEnd type="triangle" w="med" len="med"/>
          </a:ln>
        </p:spPr>
      </p:cxnSp>
      <p:sp>
        <p:nvSpPr>
          <p:cNvPr id="487" name="Google Shape;487;p56"/>
          <p:cNvSpPr/>
          <p:nvPr/>
        </p:nvSpPr>
        <p:spPr>
          <a:xfrm>
            <a:off x="3354750" y="4657700"/>
            <a:ext cx="2891700" cy="127500"/>
          </a:xfrm>
          <a:prstGeom prst="rect">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 name="Google Shape;488;p56"/>
          <p:cNvCxnSpPr/>
          <p:nvPr/>
        </p:nvCxnSpPr>
        <p:spPr>
          <a:xfrm rot="10800000" flipH="1">
            <a:off x="753900" y="4491700"/>
            <a:ext cx="1188000" cy="7200"/>
          </a:xfrm>
          <a:prstGeom prst="straightConnector1">
            <a:avLst/>
          </a:prstGeom>
          <a:noFill/>
          <a:ln w="38100" cap="flat" cmpd="sng">
            <a:solidFill>
              <a:schemeClr val="dk2"/>
            </a:solidFill>
            <a:prstDash val="solid"/>
            <a:round/>
            <a:headEnd type="none" w="med" len="med"/>
            <a:tailEnd type="triangle" w="med" len="med"/>
          </a:ln>
        </p:spPr>
      </p:cxnSp>
      <p:sp>
        <p:nvSpPr>
          <p:cNvPr id="489" name="Google Shape;489;p56"/>
          <p:cNvSpPr txBox="1">
            <a:spLocks noGrp="1"/>
          </p:cNvSpPr>
          <p:nvPr>
            <p:ph type="body" idx="1"/>
          </p:nvPr>
        </p:nvSpPr>
        <p:spPr>
          <a:xfrm>
            <a:off x="3892900" y="5865725"/>
            <a:ext cx="1961100" cy="7713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t>Declaration</a:t>
            </a:r>
            <a:endParaRPr sz="2400"/>
          </a:p>
        </p:txBody>
      </p:sp>
      <p:grpSp>
        <p:nvGrpSpPr>
          <p:cNvPr id="490" name="Google Shape;490;p56"/>
          <p:cNvGrpSpPr/>
          <p:nvPr/>
        </p:nvGrpSpPr>
        <p:grpSpPr>
          <a:xfrm>
            <a:off x="2167350" y="3279500"/>
            <a:ext cx="756600" cy="2227200"/>
            <a:chOff x="2376000" y="2385000"/>
            <a:chExt cx="756600" cy="2227200"/>
          </a:xfrm>
        </p:grpSpPr>
        <p:sp>
          <p:nvSpPr>
            <p:cNvPr id="491" name="Google Shape;491;p56"/>
            <p:cNvSpPr/>
            <p:nvPr/>
          </p:nvSpPr>
          <p:spPr>
            <a:xfrm flipH="1">
              <a:off x="2376000" y="2434200"/>
              <a:ext cx="65400" cy="21288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6"/>
            <p:cNvSpPr/>
            <p:nvPr/>
          </p:nvSpPr>
          <p:spPr>
            <a:xfrm>
              <a:off x="2376000" y="4563000"/>
              <a:ext cx="756600" cy="492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6"/>
            <p:cNvSpPr/>
            <p:nvPr/>
          </p:nvSpPr>
          <p:spPr>
            <a:xfrm>
              <a:off x="2376000" y="2385000"/>
              <a:ext cx="756600" cy="492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56"/>
          <p:cNvSpPr txBox="1">
            <a:spLocks noGrp="1"/>
          </p:cNvSpPr>
          <p:nvPr>
            <p:ph type="body" idx="1"/>
          </p:nvPr>
        </p:nvSpPr>
        <p:spPr>
          <a:xfrm>
            <a:off x="582900" y="3614200"/>
            <a:ext cx="1530000" cy="7713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t>Rule Set</a:t>
            </a:r>
            <a:endParaRPr sz="2400"/>
          </a:p>
        </p:txBody>
      </p:sp>
      <p:sp>
        <p:nvSpPr>
          <p:cNvPr id="495" name="Google Shape;495;p5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496" name="Google Shape;496;p56"/>
          <p:cNvSpPr txBox="1"/>
          <p:nvPr/>
        </p:nvSpPr>
        <p:spPr>
          <a:xfrm>
            <a:off x="615300" y="1475850"/>
            <a:ext cx="8037900" cy="20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2200">
                <a:solidFill>
                  <a:schemeClr val="dk1"/>
                </a:solidFill>
                <a:latin typeface="Open Sans"/>
                <a:ea typeface="Open Sans"/>
                <a:cs typeface="Open Sans"/>
                <a:sym typeface="Open Sans"/>
              </a:rPr>
              <a:t>This is a CSS Rule Set.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A </a:t>
            </a:r>
            <a:r>
              <a:rPr lang="en" sz="2200" b="1">
                <a:solidFill>
                  <a:srgbClr val="5EA5E5"/>
                </a:solidFill>
                <a:latin typeface="Open Sans"/>
                <a:ea typeface="Open Sans"/>
                <a:cs typeface="Open Sans"/>
                <a:sym typeface="Open Sans"/>
              </a:rPr>
              <a:t>value</a:t>
            </a:r>
            <a:r>
              <a:rPr lang="en" sz="2200">
                <a:solidFill>
                  <a:schemeClr val="dk1"/>
                </a:solidFill>
                <a:latin typeface="Open Sans"/>
                <a:ea typeface="Open Sans"/>
                <a:cs typeface="Open Sans"/>
                <a:sym typeface="Open Sans"/>
              </a:rPr>
              <a:t> and a </a:t>
            </a:r>
            <a:r>
              <a:rPr lang="en" sz="2200" b="1">
                <a:solidFill>
                  <a:srgbClr val="5EA5E5"/>
                </a:solidFill>
                <a:latin typeface="Open Sans"/>
                <a:ea typeface="Open Sans"/>
                <a:cs typeface="Open Sans"/>
                <a:sym typeface="Open Sans"/>
              </a:rPr>
              <a:t>property</a:t>
            </a:r>
            <a:r>
              <a:rPr lang="en" sz="2200">
                <a:solidFill>
                  <a:schemeClr val="dk1"/>
                </a:solidFill>
                <a:latin typeface="Open Sans"/>
                <a:ea typeface="Open Sans"/>
                <a:cs typeface="Open Sans"/>
                <a:sym typeface="Open Sans"/>
              </a:rPr>
              <a:t> together are a </a:t>
            </a:r>
            <a:r>
              <a:rPr lang="en" sz="2200" b="1">
                <a:solidFill>
                  <a:srgbClr val="5EA5E5"/>
                </a:solidFill>
                <a:latin typeface="Open Sans"/>
                <a:ea typeface="Open Sans"/>
                <a:cs typeface="Open Sans"/>
                <a:sym typeface="Open Sans"/>
              </a:rPr>
              <a:t>declaration</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1000"/>
              </a:spcAft>
              <a:buClr>
                <a:schemeClr val="dk1"/>
              </a:buClr>
              <a:buSzPts val="2200"/>
              <a:buFont typeface="Open Sans"/>
              <a:buChar char="●"/>
            </a:pPr>
            <a:r>
              <a:rPr lang="en" sz="2200">
                <a:solidFill>
                  <a:schemeClr val="dk1"/>
                </a:solidFill>
                <a:latin typeface="Open Sans"/>
                <a:ea typeface="Open Sans"/>
                <a:cs typeface="Open Sans"/>
                <a:sym typeface="Open Sans"/>
              </a:rPr>
              <a:t>A </a:t>
            </a:r>
            <a:r>
              <a:rPr lang="en" sz="2200" b="1">
                <a:solidFill>
                  <a:srgbClr val="5EA5E5"/>
                </a:solidFill>
                <a:latin typeface="Open Sans"/>
                <a:ea typeface="Open Sans"/>
                <a:cs typeface="Open Sans"/>
                <a:sym typeface="Open Sans"/>
              </a:rPr>
              <a:t>selector</a:t>
            </a:r>
            <a:r>
              <a:rPr lang="en" sz="2200">
                <a:solidFill>
                  <a:schemeClr val="dk1"/>
                </a:solidFill>
                <a:latin typeface="Open Sans"/>
                <a:ea typeface="Open Sans"/>
                <a:cs typeface="Open Sans"/>
                <a:sym typeface="Open Sans"/>
              </a:rPr>
              <a:t> and its </a:t>
            </a:r>
            <a:r>
              <a:rPr lang="en" sz="2200" b="1">
                <a:solidFill>
                  <a:srgbClr val="5EA5E5"/>
                </a:solidFill>
                <a:latin typeface="Open Sans"/>
                <a:ea typeface="Open Sans"/>
                <a:cs typeface="Open Sans"/>
                <a:sym typeface="Open Sans"/>
              </a:rPr>
              <a:t>declarations</a:t>
            </a:r>
            <a:r>
              <a:rPr lang="en" sz="2200">
                <a:solidFill>
                  <a:schemeClr val="dk1"/>
                </a:solidFill>
                <a:latin typeface="Open Sans"/>
                <a:ea typeface="Open Sans"/>
                <a:cs typeface="Open Sans"/>
                <a:sym typeface="Open Sans"/>
              </a:rPr>
              <a:t> together make a </a:t>
            </a:r>
            <a:r>
              <a:rPr lang="en" sz="2200" b="1">
                <a:solidFill>
                  <a:srgbClr val="5EA5E5"/>
                </a:solidFill>
                <a:latin typeface="Open Sans"/>
                <a:ea typeface="Open Sans"/>
                <a:cs typeface="Open Sans"/>
                <a:sym typeface="Open Sans"/>
              </a:rPr>
              <a:t>rule set</a:t>
            </a:r>
            <a:endParaRPr sz="2200">
              <a:solidFill>
                <a:schemeClr val="dk1"/>
              </a:solidFill>
              <a:latin typeface="Open Sans"/>
              <a:ea typeface="Open Sans"/>
              <a:cs typeface="Open Sans"/>
              <a:sym typeface="Open Sans"/>
            </a:endParaRPr>
          </a:p>
        </p:txBody>
      </p:sp>
      <p:sp>
        <p:nvSpPr>
          <p:cNvPr id="497" name="Google Shape;497;p56"/>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CSS Syntax</a:t>
            </a:r>
            <a:endParaRPr sz="3000"/>
          </a:p>
        </p:txBody>
      </p:sp>
    </p:spTree>
    <p:extLst>
      <p:ext uri="{BB962C8B-B14F-4D97-AF65-F5344CB8AC3E}">
        <p14:creationId xmlns:p14="http://schemas.microsoft.com/office/powerpoint/2010/main" val="1346353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1"/>
          <p:cNvSpPr txBox="1"/>
          <p:nvPr/>
        </p:nvSpPr>
        <p:spPr>
          <a:xfrm>
            <a:off x="329100" y="1416050"/>
            <a:ext cx="8485800" cy="114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200">
                <a:latin typeface="Open Sans"/>
                <a:ea typeface="Open Sans"/>
                <a:cs typeface="Open Sans"/>
                <a:sym typeface="Open Sans"/>
              </a:rPr>
              <a:t>Look at the live version again! It should look like this. </a:t>
            </a:r>
            <a:endParaRPr sz="2200">
              <a:latin typeface="Open Sans"/>
              <a:ea typeface="Open Sans"/>
              <a:cs typeface="Open Sans"/>
              <a:sym typeface="Open Sans"/>
            </a:endParaRPr>
          </a:p>
        </p:txBody>
      </p:sp>
      <p:sp>
        <p:nvSpPr>
          <p:cNvPr id="532" name="Google Shape;532;p61"/>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the About Section II</a:t>
            </a:r>
            <a:endParaRPr sz="3000"/>
          </a:p>
        </p:txBody>
      </p:sp>
      <p:pic>
        <p:nvPicPr>
          <p:cNvPr id="533" name="Google Shape;533;p61"/>
          <p:cNvPicPr preferRelativeResize="0"/>
          <p:nvPr/>
        </p:nvPicPr>
        <p:blipFill>
          <a:blip r:embed="rId3">
            <a:alphaModFix/>
          </a:blip>
          <a:stretch>
            <a:fillRect/>
          </a:stretch>
        </p:blipFill>
        <p:spPr>
          <a:xfrm>
            <a:off x="352175" y="2703649"/>
            <a:ext cx="8439693" cy="3065776"/>
          </a:xfrm>
          <a:prstGeom prst="rect">
            <a:avLst/>
          </a:prstGeom>
          <a:noFill/>
          <a:ln w="19050" cap="flat" cmpd="sng">
            <a:solidFill>
              <a:srgbClr val="000000"/>
            </a:solidFill>
            <a:prstDash val="solid"/>
            <a:round/>
            <a:headEnd type="none" w="sm" len="sm"/>
            <a:tailEnd type="none" w="sm" len="sm"/>
          </a:ln>
        </p:spPr>
      </p:pic>
      <p:sp>
        <p:nvSpPr>
          <p:cNvPr id="534" name="Google Shape;534;p6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657048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4"/>
          <p:cNvSpPr txBox="1">
            <a:spLocks noGrp="1"/>
          </p:cNvSpPr>
          <p:nvPr>
            <p:ph type="title"/>
          </p:nvPr>
        </p:nvSpPr>
        <p:spPr>
          <a:xfrm>
            <a:off x="329100"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urier New"/>
                <a:ea typeface="Courier New"/>
                <a:cs typeface="Courier New"/>
                <a:sym typeface="Courier New"/>
              </a:rPr>
              <a:t>style.css</a:t>
            </a:r>
            <a:r>
              <a:rPr lang="en" sz="3000"/>
              <a:t> I</a:t>
            </a:r>
            <a:endParaRPr sz="3000"/>
          </a:p>
        </p:txBody>
      </p:sp>
      <p:sp>
        <p:nvSpPr>
          <p:cNvPr id="731" name="Google Shape;731;p84"/>
          <p:cNvSpPr txBox="1"/>
          <p:nvPr/>
        </p:nvSpPr>
        <p:spPr>
          <a:xfrm>
            <a:off x="329100" y="1416050"/>
            <a:ext cx="8485800" cy="246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rgbClr val="5EA5E5"/>
                </a:solidFill>
                <a:latin typeface="Open Sans"/>
                <a:ea typeface="Open Sans"/>
                <a:cs typeface="Open Sans"/>
                <a:sym typeface="Open Sans"/>
              </a:rPr>
              <a:t>What does this code mean?</a:t>
            </a:r>
            <a:endParaRPr sz="2200" b="1">
              <a:solidFill>
                <a:srgbClr val="5EA5E5"/>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1800" b="1">
                <a:latin typeface="Open Sans"/>
                <a:ea typeface="Open Sans"/>
                <a:cs typeface="Open Sans"/>
                <a:sym typeface="Open Sans"/>
              </a:rPr>
              <a:t>Line 1:</a:t>
            </a:r>
            <a:r>
              <a:rPr lang="en" sz="1800">
                <a:latin typeface="Open Sans"/>
                <a:ea typeface="Open Sans"/>
                <a:cs typeface="Open Sans"/>
                <a:sym typeface="Open Sans"/>
              </a:rPr>
              <a:t>   </a:t>
            </a:r>
            <a:r>
              <a:rPr lang="en" sz="1800" b="1">
                <a:latin typeface="Courier New"/>
                <a:ea typeface="Courier New"/>
                <a:cs typeface="Courier New"/>
                <a:sym typeface="Courier New"/>
              </a:rPr>
              <a:t>body</a:t>
            </a:r>
            <a:r>
              <a:rPr lang="en" sz="1800">
                <a:latin typeface="Courier New"/>
                <a:ea typeface="Courier New"/>
                <a:cs typeface="Courier New"/>
                <a:sym typeface="Courier New"/>
              </a:rPr>
              <a:t> </a:t>
            </a:r>
            <a:r>
              <a:rPr lang="en" sz="1800">
                <a:latin typeface="Open Sans"/>
                <a:ea typeface="Open Sans"/>
                <a:cs typeface="Open Sans"/>
                <a:sym typeface="Open Sans"/>
              </a:rPr>
              <a:t>is a css selector. The code from line 1-4 will be applied to the entire body. </a:t>
            </a:r>
            <a:endParaRPr sz="1800">
              <a:latin typeface="Open Sans"/>
              <a:ea typeface="Open Sans"/>
              <a:cs typeface="Open Sans"/>
              <a:sym typeface="Open Sans"/>
            </a:endParaRPr>
          </a:p>
          <a:p>
            <a:pPr marL="0" lvl="0" indent="0" algn="l" rtl="0">
              <a:lnSpc>
                <a:spcPct val="115000"/>
              </a:lnSpc>
              <a:spcBef>
                <a:spcPts val="1000"/>
              </a:spcBef>
              <a:spcAft>
                <a:spcPts val="1000"/>
              </a:spcAft>
              <a:buClr>
                <a:schemeClr val="dk1"/>
              </a:buClr>
              <a:buSzPts val="1100"/>
              <a:buFont typeface="Arial"/>
              <a:buNone/>
            </a:pPr>
            <a:r>
              <a:rPr lang="en" sz="1800" b="1">
                <a:solidFill>
                  <a:schemeClr val="dk1"/>
                </a:solidFill>
                <a:latin typeface="Open Sans"/>
                <a:ea typeface="Open Sans"/>
                <a:cs typeface="Open Sans"/>
                <a:sym typeface="Open Sans"/>
              </a:rPr>
              <a:t>Line 2:</a:t>
            </a:r>
            <a:r>
              <a:rPr lang="en" sz="1800">
                <a:solidFill>
                  <a:schemeClr val="dk1"/>
                </a:solidFill>
                <a:latin typeface="Open Sans"/>
                <a:ea typeface="Open Sans"/>
                <a:cs typeface="Open Sans"/>
                <a:sym typeface="Open Sans"/>
              </a:rPr>
              <a:t>   </a:t>
            </a:r>
            <a:r>
              <a:rPr lang="en" sz="1800" b="1">
                <a:solidFill>
                  <a:schemeClr val="dk1"/>
                </a:solidFill>
                <a:latin typeface="Courier New"/>
                <a:ea typeface="Courier New"/>
                <a:cs typeface="Courier New"/>
                <a:sym typeface="Courier New"/>
              </a:rPr>
              <a:t>font-family</a:t>
            </a:r>
            <a:r>
              <a:rPr lang="en" sz="1800">
                <a:solidFill>
                  <a:schemeClr val="dk1"/>
                </a:solidFill>
                <a:latin typeface="Courier New"/>
                <a:ea typeface="Courier New"/>
                <a:cs typeface="Courier New"/>
                <a:sym typeface="Courier New"/>
              </a:rPr>
              <a:t> </a:t>
            </a:r>
            <a:r>
              <a:rPr lang="en" sz="1800">
                <a:solidFill>
                  <a:schemeClr val="dk1"/>
                </a:solidFill>
                <a:latin typeface="Open Sans"/>
                <a:ea typeface="Open Sans"/>
                <a:cs typeface="Open Sans"/>
                <a:sym typeface="Open Sans"/>
              </a:rPr>
              <a:t>specifies the font. This code says "Use Open Sans" for all the text in the body, and the browser doesn't know Open Sans,  use helvetica, arial, or sans-serif. </a:t>
            </a:r>
            <a:endParaRPr sz="1800">
              <a:latin typeface="Open Sans"/>
              <a:ea typeface="Open Sans"/>
              <a:cs typeface="Open Sans"/>
              <a:sym typeface="Open Sans"/>
            </a:endParaRPr>
          </a:p>
        </p:txBody>
      </p:sp>
      <p:pic>
        <p:nvPicPr>
          <p:cNvPr id="732" name="Google Shape;732;p84"/>
          <p:cNvPicPr preferRelativeResize="0"/>
          <p:nvPr/>
        </p:nvPicPr>
        <p:blipFill>
          <a:blip r:embed="rId3">
            <a:alphaModFix/>
          </a:blip>
          <a:stretch>
            <a:fillRect/>
          </a:stretch>
        </p:blipFill>
        <p:spPr>
          <a:xfrm>
            <a:off x="292049" y="3925405"/>
            <a:ext cx="8559901" cy="2597020"/>
          </a:xfrm>
          <a:prstGeom prst="rect">
            <a:avLst/>
          </a:prstGeom>
          <a:noFill/>
          <a:ln w="19050" cap="flat" cmpd="sng">
            <a:solidFill>
              <a:srgbClr val="000000"/>
            </a:solidFill>
            <a:prstDash val="solid"/>
            <a:round/>
            <a:headEnd type="none" w="sm" len="sm"/>
            <a:tailEnd type="none" w="sm" len="sm"/>
          </a:ln>
        </p:spPr>
      </p:pic>
      <p:sp>
        <p:nvSpPr>
          <p:cNvPr id="733" name="Google Shape;733;p8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85"/>
          <p:cNvSpPr txBox="1"/>
          <p:nvPr/>
        </p:nvSpPr>
        <p:spPr>
          <a:xfrm>
            <a:off x="329100" y="1373050"/>
            <a:ext cx="8485800" cy="24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b="1">
                <a:solidFill>
                  <a:srgbClr val="5EA5E5"/>
                </a:solidFill>
                <a:latin typeface="Open Sans"/>
                <a:ea typeface="Open Sans"/>
                <a:cs typeface="Open Sans"/>
                <a:sym typeface="Open Sans"/>
              </a:rPr>
              <a:t>What does this code mean?</a:t>
            </a:r>
            <a:endParaRPr sz="2200" b="1">
              <a:solidFill>
                <a:srgbClr val="5EA5E5"/>
              </a:solidFill>
              <a:latin typeface="Open Sans"/>
              <a:ea typeface="Open Sans"/>
              <a:cs typeface="Open Sans"/>
              <a:sym typeface="Open Sans"/>
            </a:endParaRPr>
          </a:p>
          <a:p>
            <a:pPr marL="0" lvl="0" indent="0" algn="l" rtl="0">
              <a:lnSpc>
                <a:spcPct val="115000"/>
              </a:lnSpc>
              <a:spcBef>
                <a:spcPts val="1000"/>
              </a:spcBef>
              <a:spcAft>
                <a:spcPts val="1000"/>
              </a:spcAft>
              <a:buNone/>
            </a:pPr>
            <a:r>
              <a:rPr lang="en" sz="1800" b="1">
                <a:latin typeface="Open Sans"/>
                <a:ea typeface="Open Sans"/>
                <a:cs typeface="Open Sans"/>
                <a:sym typeface="Open Sans"/>
              </a:rPr>
              <a:t>Line 3:</a:t>
            </a:r>
            <a:r>
              <a:rPr lang="en" sz="1800">
                <a:latin typeface="Open Sans"/>
                <a:ea typeface="Open Sans"/>
                <a:cs typeface="Open Sans"/>
                <a:sym typeface="Open Sans"/>
              </a:rPr>
              <a:t> </a:t>
            </a:r>
            <a:r>
              <a:rPr lang="en" sz="1800">
                <a:latin typeface="Courier New"/>
                <a:ea typeface="Courier New"/>
                <a:cs typeface="Courier New"/>
                <a:sym typeface="Courier New"/>
              </a:rPr>
              <a:t> </a:t>
            </a:r>
            <a:r>
              <a:rPr lang="en" sz="1800" b="1">
                <a:latin typeface="Courier New"/>
                <a:ea typeface="Courier New"/>
                <a:cs typeface="Courier New"/>
                <a:sym typeface="Courier New"/>
              </a:rPr>
              <a:t>margin</a:t>
            </a:r>
            <a:r>
              <a:rPr lang="en" sz="1800">
                <a:latin typeface="Courier New"/>
                <a:ea typeface="Courier New"/>
                <a:cs typeface="Courier New"/>
                <a:sym typeface="Courier New"/>
              </a:rPr>
              <a:t> </a:t>
            </a:r>
            <a:r>
              <a:rPr lang="en" sz="1800">
                <a:latin typeface="Open Sans"/>
                <a:ea typeface="Open Sans"/>
                <a:cs typeface="Open Sans"/>
                <a:sym typeface="Open Sans"/>
              </a:rPr>
              <a:t>means how much space should be around elements. This means to put a 3% margin around all sides of the body. Percent is one way to specify the size of elements; we'll learn more about this in a few slides. </a:t>
            </a:r>
            <a:endParaRPr sz="1800">
              <a:latin typeface="Open Sans"/>
              <a:ea typeface="Open Sans"/>
              <a:cs typeface="Open Sans"/>
              <a:sym typeface="Open Sans"/>
            </a:endParaRPr>
          </a:p>
        </p:txBody>
      </p:sp>
      <p:sp>
        <p:nvSpPr>
          <p:cNvPr id="739" name="Google Shape;739;p85"/>
          <p:cNvSpPr txBox="1">
            <a:spLocks noGrp="1"/>
          </p:cNvSpPr>
          <p:nvPr>
            <p:ph type="title"/>
          </p:nvPr>
        </p:nvSpPr>
        <p:spPr>
          <a:xfrm>
            <a:off x="329100"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urier New"/>
                <a:ea typeface="Courier New"/>
                <a:cs typeface="Courier New"/>
                <a:sym typeface="Courier New"/>
              </a:rPr>
              <a:t>style.css</a:t>
            </a:r>
            <a:r>
              <a:rPr lang="en" sz="3000"/>
              <a:t> II</a:t>
            </a:r>
            <a:endParaRPr sz="3000"/>
          </a:p>
        </p:txBody>
      </p:sp>
      <p:pic>
        <p:nvPicPr>
          <p:cNvPr id="740" name="Google Shape;740;p85"/>
          <p:cNvPicPr preferRelativeResize="0"/>
          <p:nvPr/>
        </p:nvPicPr>
        <p:blipFill>
          <a:blip r:embed="rId3">
            <a:alphaModFix/>
          </a:blip>
          <a:stretch>
            <a:fillRect/>
          </a:stretch>
        </p:blipFill>
        <p:spPr>
          <a:xfrm>
            <a:off x="516382" y="3450725"/>
            <a:ext cx="8111243" cy="2460900"/>
          </a:xfrm>
          <a:prstGeom prst="rect">
            <a:avLst/>
          </a:prstGeom>
          <a:noFill/>
          <a:ln w="19050" cap="flat" cmpd="sng">
            <a:solidFill>
              <a:srgbClr val="000000"/>
            </a:solidFill>
            <a:prstDash val="solid"/>
            <a:round/>
            <a:headEnd type="none" w="sm" len="sm"/>
            <a:tailEnd type="none" w="sm" len="sm"/>
          </a:ln>
        </p:spPr>
      </p:pic>
      <p:sp>
        <p:nvSpPr>
          <p:cNvPr id="741" name="Google Shape;741;p8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6"/>
          <p:cNvSpPr txBox="1"/>
          <p:nvPr/>
        </p:nvSpPr>
        <p:spPr>
          <a:xfrm>
            <a:off x="329100" y="1373050"/>
            <a:ext cx="8485800" cy="2698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b="1">
                <a:solidFill>
                  <a:srgbClr val="5EA5E5"/>
                </a:solidFill>
                <a:latin typeface="Open Sans"/>
                <a:ea typeface="Open Sans"/>
                <a:cs typeface="Open Sans"/>
                <a:sym typeface="Open Sans"/>
              </a:rPr>
              <a:t>What does this code mean?</a:t>
            </a:r>
            <a:endParaRPr sz="2200" b="1">
              <a:solidFill>
                <a:srgbClr val="5EA5E5"/>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1800" b="1">
                <a:latin typeface="Open Sans"/>
                <a:ea typeface="Open Sans"/>
                <a:cs typeface="Open Sans"/>
                <a:sym typeface="Open Sans"/>
              </a:rPr>
              <a:t>Line 6:</a:t>
            </a:r>
            <a:r>
              <a:rPr lang="en" sz="1800">
                <a:latin typeface="Open Sans"/>
                <a:ea typeface="Open Sans"/>
                <a:cs typeface="Open Sans"/>
                <a:sym typeface="Open Sans"/>
              </a:rPr>
              <a:t>  </a:t>
            </a:r>
            <a:r>
              <a:rPr lang="en" sz="1800" b="1">
                <a:latin typeface="Courier New"/>
                <a:ea typeface="Courier New"/>
                <a:cs typeface="Courier New"/>
                <a:sym typeface="Courier New"/>
              </a:rPr>
              <a:t>h1</a:t>
            </a:r>
            <a:r>
              <a:rPr lang="en" sz="1800">
                <a:latin typeface="Courier New"/>
                <a:ea typeface="Courier New"/>
                <a:cs typeface="Courier New"/>
                <a:sym typeface="Courier New"/>
              </a:rPr>
              <a:t> </a:t>
            </a:r>
            <a:r>
              <a:rPr lang="en" sz="1800">
                <a:latin typeface="Open Sans"/>
                <a:ea typeface="Open Sans"/>
                <a:cs typeface="Open Sans"/>
                <a:sym typeface="Open Sans"/>
              </a:rPr>
              <a:t>is another CSS selector.</a:t>
            </a:r>
            <a:r>
              <a:rPr lang="en" sz="1800">
                <a:latin typeface="Courier New"/>
                <a:ea typeface="Courier New"/>
                <a:cs typeface="Courier New"/>
                <a:sym typeface="Courier New"/>
              </a:rPr>
              <a:t> </a:t>
            </a:r>
            <a:r>
              <a:rPr lang="en" sz="1800">
                <a:latin typeface="Open Sans"/>
                <a:ea typeface="Open Sans"/>
                <a:cs typeface="Open Sans"/>
                <a:sym typeface="Open Sans"/>
              </a:rPr>
              <a:t>This means apply all the styles between the opening and closing curly braces </a:t>
            </a:r>
            <a:r>
              <a:rPr lang="en" sz="1800" b="1">
                <a:latin typeface="Open Sans"/>
                <a:ea typeface="Open Sans"/>
                <a:cs typeface="Open Sans"/>
                <a:sym typeface="Open Sans"/>
              </a:rPr>
              <a:t>{}</a:t>
            </a:r>
            <a:r>
              <a:rPr lang="en" sz="1800">
                <a:latin typeface="Open Sans"/>
                <a:ea typeface="Open Sans"/>
                <a:cs typeface="Open Sans"/>
                <a:sym typeface="Open Sans"/>
              </a:rPr>
              <a:t> to all </a:t>
            </a:r>
            <a:r>
              <a:rPr lang="en" sz="1800" b="1">
                <a:latin typeface="Open Sans"/>
                <a:ea typeface="Open Sans"/>
                <a:cs typeface="Open Sans"/>
                <a:sym typeface="Open Sans"/>
              </a:rPr>
              <a:t>&lt;h1&gt;</a:t>
            </a:r>
            <a:r>
              <a:rPr lang="en" sz="1800">
                <a:latin typeface="Open Sans"/>
                <a:ea typeface="Open Sans"/>
                <a:cs typeface="Open Sans"/>
                <a:sym typeface="Open Sans"/>
              </a:rPr>
              <a:t> elements in this web site. </a:t>
            </a:r>
            <a:br>
              <a:rPr lang="en" sz="1800">
                <a:latin typeface="Open Sans"/>
                <a:ea typeface="Open Sans"/>
                <a:cs typeface="Open Sans"/>
                <a:sym typeface="Open Sans"/>
              </a:rPr>
            </a:br>
            <a:endParaRPr sz="1800">
              <a:latin typeface="Open Sans"/>
              <a:ea typeface="Open Sans"/>
              <a:cs typeface="Open Sans"/>
              <a:sym typeface="Open Sans"/>
            </a:endParaRPr>
          </a:p>
          <a:p>
            <a:pPr marL="0" lvl="0" indent="0" algn="l" rtl="0">
              <a:lnSpc>
                <a:spcPct val="115000"/>
              </a:lnSpc>
              <a:spcBef>
                <a:spcPts val="0"/>
              </a:spcBef>
              <a:spcAft>
                <a:spcPts val="1000"/>
              </a:spcAft>
              <a:buClr>
                <a:schemeClr val="dk1"/>
              </a:buClr>
              <a:buSzPts val="1100"/>
              <a:buFont typeface="Arial"/>
              <a:buNone/>
            </a:pPr>
            <a:r>
              <a:rPr lang="en" sz="1800" b="1">
                <a:solidFill>
                  <a:schemeClr val="dk1"/>
                </a:solidFill>
                <a:latin typeface="Open Sans"/>
                <a:ea typeface="Open Sans"/>
                <a:cs typeface="Open Sans"/>
                <a:sym typeface="Open Sans"/>
              </a:rPr>
              <a:t>Line 7:</a:t>
            </a:r>
            <a:r>
              <a:rPr lang="en" sz="1800">
                <a:solidFill>
                  <a:schemeClr val="dk1"/>
                </a:solidFill>
                <a:latin typeface="Open Sans"/>
                <a:ea typeface="Open Sans"/>
                <a:cs typeface="Open Sans"/>
                <a:sym typeface="Open Sans"/>
              </a:rPr>
              <a:t>  </a:t>
            </a:r>
            <a:r>
              <a:rPr lang="en" sz="1800" b="1">
                <a:solidFill>
                  <a:schemeClr val="dk1"/>
                </a:solidFill>
                <a:latin typeface="Courier New"/>
                <a:ea typeface="Courier New"/>
                <a:cs typeface="Courier New"/>
                <a:sym typeface="Courier New"/>
              </a:rPr>
              <a:t>color</a:t>
            </a:r>
            <a:r>
              <a:rPr lang="en" sz="1800">
                <a:solidFill>
                  <a:schemeClr val="dk1"/>
                </a:solidFill>
                <a:latin typeface="Courier New"/>
                <a:ea typeface="Courier New"/>
                <a:cs typeface="Courier New"/>
                <a:sym typeface="Courier New"/>
              </a:rPr>
              <a:t> </a:t>
            </a:r>
            <a:r>
              <a:rPr lang="en" sz="1800">
                <a:solidFill>
                  <a:schemeClr val="dk1"/>
                </a:solidFill>
                <a:latin typeface="Open Sans"/>
                <a:ea typeface="Open Sans"/>
                <a:cs typeface="Open Sans"/>
                <a:sym typeface="Open Sans"/>
              </a:rPr>
              <a:t>is a CSS property. A property is something about an element that we can style. Line 7 says to make the text of all h1 elements DodgerBlue, which is a color that is built into CSS. There are 147 of these!  </a:t>
            </a:r>
            <a:endParaRPr sz="1800">
              <a:latin typeface="Open Sans"/>
              <a:ea typeface="Open Sans"/>
              <a:cs typeface="Open Sans"/>
              <a:sym typeface="Open Sans"/>
            </a:endParaRPr>
          </a:p>
        </p:txBody>
      </p:sp>
      <p:sp>
        <p:nvSpPr>
          <p:cNvPr id="747" name="Google Shape;747;p86"/>
          <p:cNvSpPr txBox="1">
            <a:spLocks noGrp="1"/>
          </p:cNvSpPr>
          <p:nvPr>
            <p:ph type="title"/>
          </p:nvPr>
        </p:nvSpPr>
        <p:spPr>
          <a:xfrm>
            <a:off x="329100"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urier New"/>
                <a:ea typeface="Courier New"/>
                <a:cs typeface="Courier New"/>
                <a:sym typeface="Courier New"/>
              </a:rPr>
              <a:t>style.css</a:t>
            </a:r>
            <a:r>
              <a:rPr lang="en" sz="3000"/>
              <a:t> III</a:t>
            </a:r>
            <a:endParaRPr sz="3000"/>
          </a:p>
        </p:txBody>
      </p:sp>
      <p:pic>
        <p:nvPicPr>
          <p:cNvPr id="748" name="Google Shape;748;p86"/>
          <p:cNvPicPr preferRelativeResize="0"/>
          <p:nvPr/>
        </p:nvPicPr>
        <p:blipFill>
          <a:blip r:embed="rId3">
            <a:alphaModFix/>
          </a:blip>
          <a:stretch>
            <a:fillRect/>
          </a:stretch>
        </p:blipFill>
        <p:spPr>
          <a:xfrm>
            <a:off x="392400" y="3986300"/>
            <a:ext cx="8359200" cy="2536125"/>
          </a:xfrm>
          <a:prstGeom prst="rect">
            <a:avLst/>
          </a:prstGeom>
          <a:noFill/>
          <a:ln w="19050" cap="flat" cmpd="sng">
            <a:solidFill>
              <a:srgbClr val="000000"/>
            </a:solidFill>
            <a:prstDash val="solid"/>
            <a:round/>
            <a:headEnd type="none" w="sm" len="sm"/>
            <a:tailEnd type="none" w="sm" len="sm"/>
          </a:ln>
        </p:spPr>
      </p:pic>
      <p:sp>
        <p:nvSpPr>
          <p:cNvPr id="749" name="Google Shape;749;p8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7"/>
          <p:cNvSpPr txBox="1">
            <a:spLocks noGrp="1"/>
          </p:cNvSpPr>
          <p:nvPr>
            <p:ph type="title"/>
          </p:nvPr>
        </p:nvSpPr>
        <p:spPr>
          <a:xfrm>
            <a:off x="901950" y="658500"/>
            <a:ext cx="7340100" cy="92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CSS Units in This Project </a:t>
            </a:r>
            <a:endParaRPr sz="3000"/>
          </a:p>
        </p:txBody>
      </p:sp>
      <p:sp>
        <p:nvSpPr>
          <p:cNvPr id="755" name="Google Shape;755;p8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756" name="Google Shape;756;p87"/>
          <p:cNvSpPr txBox="1"/>
          <p:nvPr/>
        </p:nvSpPr>
        <p:spPr>
          <a:xfrm>
            <a:off x="271775" y="2643900"/>
            <a:ext cx="4211400" cy="406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a:solidFill>
                  <a:srgbClr val="5EA5E5"/>
                </a:solidFill>
                <a:latin typeface="Open Sans"/>
                <a:ea typeface="Open Sans"/>
                <a:cs typeface="Open Sans"/>
                <a:sym typeface="Open Sans"/>
              </a:rPr>
              <a:t>pixels (</a:t>
            </a:r>
            <a:r>
              <a:rPr lang="en" sz="2200" b="1">
                <a:solidFill>
                  <a:srgbClr val="5EA5E5"/>
                </a:solidFill>
                <a:latin typeface="Courier New"/>
                <a:ea typeface="Courier New"/>
                <a:cs typeface="Courier New"/>
                <a:sym typeface="Courier New"/>
              </a:rPr>
              <a:t>px</a:t>
            </a:r>
            <a:r>
              <a:rPr lang="en" sz="2200" b="1">
                <a:solidFill>
                  <a:srgbClr val="5EA5E5"/>
                </a:solidFill>
                <a:latin typeface="Open Sans"/>
                <a:ea typeface="Open Sans"/>
                <a:cs typeface="Open Sans"/>
                <a:sym typeface="Open Sans"/>
              </a:rPr>
              <a:t>)</a:t>
            </a:r>
            <a:endParaRPr sz="2200" b="1">
              <a:solidFill>
                <a:srgbClr val="5EA5E5"/>
              </a:solidFill>
              <a:latin typeface="Open Sans"/>
              <a:ea typeface="Open Sans"/>
              <a:cs typeface="Open Sans"/>
              <a:sym typeface="Open Sans"/>
            </a:endParaRPr>
          </a:p>
          <a:p>
            <a:pPr marL="0" lvl="0" indent="0" algn="l" rtl="0">
              <a:lnSpc>
                <a:spcPct val="115000"/>
              </a:lnSpc>
              <a:spcBef>
                <a:spcPts val="1000"/>
              </a:spcBef>
              <a:spcAft>
                <a:spcPts val="0"/>
              </a:spcAft>
              <a:buNone/>
            </a:pPr>
            <a:r>
              <a:rPr lang="en">
                <a:latin typeface="Open Sans"/>
                <a:ea typeface="Open Sans"/>
                <a:cs typeface="Open Sans"/>
                <a:sym typeface="Open Sans"/>
              </a:rPr>
              <a:t>Absolute sizing of elements. </a:t>
            </a:r>
            <a:endParaRPr>
              <a:latin typeface="Open Sans"/>
              <a:ea typeface="Open Sans"/>
              <a:cs typeface="Open Sans"/>
              <a:sym typeface="Open Sans"/>
            </a:endParaRPr>
          </a:p>
          <a:p>
            <a:pPr marL="0" lvl="0" indent="0" algn="l" rtl="0">
              <a:lnSpc>
                <a:spcPct val="115000"/>
              </a:lnSpc>
              <a:spcBef>
                <a:spcPts val="1000"/>
              </a:spcBef>
              <a:spcAft>
                <a:spcPts val="0"/>
              </a:spcAft>
              <a:buNone/>
            </a:pPr>
            <a:r>
              <a:rPr lang="en">
                <a:latin typeface="Open Sans"/>
                <a:ea typeface="Open Sans"/>
                <a:cs typeface="Open Sans"/>
                <a:sym typeface="Open Sans"/>
              </a:rPr>
              <a:t>Example:  </a:t>
            </a:r>
            <a:r>
              <a:rPr lang="en">
                <a:latin typeface="Courier New"/>
                <a:ea typeface="Courier New"/>
                <a:cs typeface="Courier New"/>
                <a:sym typeface="Courier New"/>
              </a:rPr>
              <a:t>&lt;h1&gt;</a:t>
            </a:r>
            <a:r>
              <a:rPr lang="en">
                <a:latin typeface="Open Sans"/>
                <a:ea typeface="Open Sans"/>
                <a:cs typeface="Open Sans"/>
                <a:sym typeface="Open Sans"/>
              </a:rPr>
              <a:t>, </a:t>
            </a:r>
            <a:r>
              <a:rPr lang="en">
                <a:latin typeface="Courier New"/>
                <a:ea typeface="Courier New"/>
                <a:cs typeface="Courier New"/>
                <a:sym typeface="Courier New"/>
              </a:rPr>
              <a:t>&lt;h2&gt;</a:t>
            </a:r>
            <a:r>
              <a:rPr lang="en">
                <a:latin typeface="Open Sans"/>
                <a:ea typeface="Open Sans"/>
                <a:cs typeface="Open Sans"/>
                <a:sym typeface="Open Sans"/>
              </a:rPr>
              <a:t>, </a:t>
            </a:r>
            <a:r>
              <a:rPr lang="en">
                <a:latin typeface="Courier New"/>
                <a:ea typeface="Courier New"/>
                <a:cs typeface="Courier New"/>
                <a:sym typeface="Courier New"/>
              </a:rPr>
              <a:t>&lt;h3&gt;</a:t>
            </a:r>
            <a:r>
              <a:rPr lang="en">
                <a:latin typeface="Open Sans"/>
                <a:ea typeface="Open Sans"/>
                <a:cs typeface="Open Sans"/>
                <a:sym typeface="Open Sans"/>
              </a:rPr>
              <a:t>, and </a:t>
            </a:r>
            <a:r>
              <a:rPr lang="en">
                <a:latin typeface="Courier New"/>
                <a:ea typeface="Courier New"/>
                <a:cs typeface="Courier New"/>
                <a:sym typeface="Courier New"/>
              </a:rPr>
              <a:t>&lt;p&gt; </a:t>
            </a:r>
            <a:r>
              <a:rPr lang="en">
                <a:latin typeface="Open Sans"/>
                <a:ea typeface="Open Sans"/>
                <a:cs typeface="Open Sans"/>
                <a:sym typeface="Open Sans"/>
              </a:rPr>
              <a:t>elements are sized with </a:t>
            </a:r>
            <a:r>
              <a:rPr lang="en">
                <a:latin typeface="Courier New"/>
                <a:ea typeface="Courier New"/>
                <a:cs typeface="Courier New"/>
                <a:sym typeface="Courier New"/>
              </a:rPr>
              <a:t>pixels</a:t>
            </a:r>
            <a:r>
              <a:rPr lang="en">
                <a:latin typeface="Open Sans"/>
                <a:ea typeface="Open Sans"/>
                <a:cs typeface="Open Sans"/>
                <a:sym typeface="Open Sans"/>
              </a:rPr>
              <a:t> in this web page. </a:t>
            </a:r>
            <a:br>
              <a:rPr lang="en" sz="1800">
                <a:latin typeface="Open Sans"/>
                <a:ea typeface="Open Sans"/>
                <a:cs typeface="Open Sans"/>
                <a:sym typeface="Open Sans"/>
              </a:rPr>
            </a:br>
            <a:br>
              <a:rPr lang="en" sz="1800">
                <a:latin typeface="Open Sans"/>
                <a:ea typeface="Open Sans"/>
                <a:cs typeface="Open Sans"/>
                <a:sym typeface="Open Sans"/>
              </a:rPr>
            </a:br>
            <a:endParaRPr sz="600">
              <a:latin typeface="Open Sans"/>
              <a:ea typeface="Open Sans"/>
              <a:cs typeface="Open Sans"/>
              <a:sym typeface="Open Sans"/>
            </a:endParaRPr>
          </a:p>
          <a:p>
            <a:pPr marL="0" lvl="0" indent="0" algn="l" rtl="0">
              <a:lnSpc>
                <a:spcPct val="115000"/>
              </a:lnSpc>
              <a:spcBef>
                <a:spcPts val="1000"/>
              </a:spcBef>
              <a:spcAft>
                <a:spcPts val="0"/>
              </a:spcAft>
              <a:buNone/>
            </a:pPr>
            <a:r>
              <a:rPr lang="en" sz="2200" b="1">
                <a:solidFill>
                  <a:srgbClr val="5EA5E5"/>
                </a:solidFill>
                <a:latin typeface="Open Sans"/>
                <a:ea typeface="Open Sans"/>
                <a:cs typeface="Open Sans"/>
                <a:sym typeface="Open Sans"/>
              </a:rPr>
              <a:t>Percentages (</a:t>
            </a:r>
            <a:r>
              <a:rPr lang="en" sz="2200" b="1">
                <a:solidFill>
                  <a:srgbClr val="5EA5E5"/>
                </a:solidFill>
                <a:latin typeface="Courier New"/>
                <a:ea typeface="Courier New"/>
                <a:cs typeface="Courier New"/>
                <a:sym typeface="Courier New"/>
              </a:rPr>
              <a:t>%</a:t>
            </a:r>
            <a:r>
              <a:rPr lang="en" sz="2200" b="1">
                <a:solidFill>
                  <a:srgbClr val="5EA5E5"/>
                </a:solidFill>
                <a:latin typeface="Open Sans"/>
                <a:ea typeface="Open Sans"/>
                <a:cs typeface="Open Sans"/>
                <a:sym typeface="Open Sans"/>
              </a:rPr>
              <a:t>)</a:t>
            </a:r>
            <a:endParaRPr sz="2200" b="1">
              <a:solidFill>
                <a:srgbClr val="5EA5E5"/>
              </a:solidFill>
              <a:latin typeface="Open Sans"/>
              <a:ea typeface="Open Sans"/>
              <a:cs typeface="Open Sans"/>
              <a:sym typeface="Open Sans"/>
            </a:endParaRPr>
          </a:p>
          <a:p>
            <a:pPr marL="0" lvl="0" indent="0" algn="l" rtl="0">
              <a:lnSpc>
                <a:spcPct val="150000"/>
              </a:lnSpc>
              <a:spcBef>
                <a:spcPts val="1000"/>
              </a:spcBef>
              <a:spcAft>
                <a:spcPts val="0"/>
              </a:spcAft>
              <a:buNone/>
            </a:pPr>
            <a:r>
              <a:rPr lang="en">
                <a:solidFill>
                  <a:schemeClr val="dk1"/>
                </a:solidFill>
                <a:latin typeface="Open Sans"/>
                <a:ea typeface="Open Sans"/>
                <a:cs typeface="Open Sans"/>
                <a:sym typeface="Open Sans"/>
              </a:rPr>
              <a:t>Relative sizing of elements. Percentages size an element relative to its parent container </a:t>
            </a:r>
            <a:endParaRPr>
              <a:solidFill>
                <a:schemeClr val="dk1"/>
              </a:solidFill>
              <a:latin typeface="Open Sans"/>
              <a:ea typeface="Open Sans"/>
              <a:cs typeface="Open Sans"/>
              <a:sym typeface="Open Sans"/>
            </a:endParaRPr>
          </a:p>
          <a:p>
            <a:pPr marL="0" lvl="0" indent="0" algn="l" rtl="0">
              <a:lnSpc>
                <a:spcPct val="150000"/>
              </a:lnSpc>
              <a:spcBef>
                <a:spcPts val="0"/>
              </a:spcBef>
              <a:spcAft>
                <a:spcPts val="0"/>
              </a:spcAft>
              <a:buNone/>
            </a:pPr>
            <a:r>
              <a:rPr lang="en">
                <a:solidFill>
                  <a:schemeClr val="dk1"/>
                </a:solidFill>
                <a:latin typeface="Open Sans"/>
                <a:ea typeface="Open Sans"/>
                <a:cs typeface="Open Sans"/>
                <a:sym typeface="Open Sans"/>
              </a:rPr>
              <a:t>Example: the images in the "Projects" section have </a:t>
            </a:r>
            <a:r>
              <a:rPr lang="en">
                <a:solidFill>
                  <a:schemeClr val="dk1"/>
                </a:solidFill>
                <a:latin typeface="Courier New"/>
                <a:ea typeface="Courier New"/>
                <a:cs typeface="Courier New"/>
                <a:sym typeface="Courier New"/>
              </a:rPr>
              <a:t>width: 80%</a:t>
            </a:r>
            <a:r>
              <a:rPr lang="en">
                <a:solidFill>
                  <a:schemeClr val="dk1"/>
                </a:solidFill>
                <a:latin typeface="Open Sans"/>
                <a:ea typeface="Open Sans"/>
                <a:cs typeface="Open Sans"/>
                <a:sym typeface="Open Sans"/>
              </a:rPr>
              <a:t> of their containing </a:t>
            </a:r>
            <a:r>
              <a:rPr lang="en">
                <a:solidFill>
                  <a:schemeClr val="dk1"/>
                </a:solidFill>
                <a:latin typeface="Courier New"/>
                <a:ea typeface="Courier New"/>
                <a:cs typeface="Courier New"/>
                <a:sym typeface="Courier New"/>
              </a:rPr>
              <a:t>&lt;div&gt;</a:t>
            </a:r>
            <a:endParaRPr>
              <a:latin typeface="Open Sans"/>
              <a:ea typeface="Open Sans"/>
              <a:cs typeface="Open Sans"/>
              <a:sym typeface="Open Sans"/>
            </a:endParaRPr>
          </a:p>
          <a:p>
            <a:pPr marL="0" lvl="0" indent="0" algn="l" rtl="0">
              <a:lnSpc>
                <a:spcPct val="115000"/>
              </a:lnSpc>
              <a:spcBef>
                <a:spcPts val="0"/>
              </a:spcBef>
              <a:spcAft>
                <a:spcPts val="1000"/>
              </a:spcAft>
              <a:buNone/>
            </a:pPr>
            <a:endParaRPr>
              <a:solidFill>
                <a:srgbClr val="5EA5E5"/>
              </a:solidFill>
              <a:latin typeface="Consolas"/>
              <a:ea typeface="Consolas"/>
              <a:cs typeface="Consolas"/>
              <a:sym typeface="Consolas"/>
            </a:endParaRPr>
          </a:p>
        </p:txBody>
      </p:sp>
      <p:sp>
        <p:nvSpPr>
          <p:cNvPr id="757" name="Google Shape;757;p87"/>
          <p:cNvSpPr txBox="1"/>
          <p:nvPr/>
        </p:nvSpPr>
        <p:spPr>
          <a:xfrm>
            <a:off x="4728925" y="2643900"/>
            <a:ext cx="4143300" cy="421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2200" b="1">
                <a:solidFill>
                  <a:srgbClr val="5EA5E5"/>
                </a:solidFill>
                <a:latin typeface="Open Sans"/>
                <a:ea typeface="Open Sans"/>
                <a:cs typeface="Open Sans"/>
                <a:sym typeface="Open Sans"/>
              </a:rPr>
              <a:t>viewport width units (</a:t>
            </a:r>
            <a:r>
              <a:rPr lang="en" sz="2200" b="1">
                <a:solidFill>
                  <a:srgbClr val="5EA5E5"/>
                </a:solidFill>
                <a:latin typeface="Courier New"/>
                <a:ea typeface="Courier New"/>
                <a:cs typeface="Courier New"/>
                <a:sym typeface="Courier New"/>
              </a:rPr>
              <a:t>vw</a:t>
            </a:r>
            <a:r>
              <a:rPr lang="en" sz="2200" b="1">
                <a:solidFill>
                  <a:srgbClr val="5EA5E5"/>
                </a:solidFill>
                <a:latin typeface="Open Sans"/>
                <a:ea typeface="Open Sans"/>
                <a:cs typeface="Open Sans"/>
                <a:sym typeface="Open Sans"/>
              </a:rPr>
              <a:t>)</a:t>
            </a:r>
            <a:endParaRPr sz="2200" b="1">
              <a:solidFill>
                <a:srgbClr val="5EA5E5"/>
              </a:solidFill>
              <a:latin typeface="Open Sans"/>
              <a:ea typeface="Open Sans"/>
              <a:cs typeface="Open Sans"/>
              <a:sym typeface="Open Sans"/>
            </a:endParaRPr>
          </a:p>
          <a:p>
            <a:pPr marL="0" lvl="0" indent="0" algn="l" rtl="0">
              <a:lnSpc>
                <a:spcPct val="150000"/>
              </a:lnSpc>
              <a:spcBef>
                <a:spcPts val="1000"/>
              </a:spcBef>
              <a:spcAft>
                <a:spcPts val="0"/>
              </a:spcAft>
              <a:buNone/>
            </a:pPr>
            <a:r>
              <a:rPr lang="en">
                <a:solidFill>
                  <a:schemeClr val="dk1"/>
                </a:solidFill>
                <a:latin typeface="Open Sans"/>
                <a:ea typeface="Open Sans"/>
                <a:cs typeface="Open Sans"/>
                <a:sym typeface="Open Sans"/>
              </a:rPr>
              <a:t>Relative sizing of elements. A </a:t>
            </a:r>
            <a:r>
              <a:rPr lang="en">
                <a:solidFill>
                  <a:schemeClr val="dk1"/>
                </a:solidFill>
                <a:latin typeface="Courier New"/>
                <a:ea typeface="Courier New"/>
                <a:cs typeface="Courier New"/>
                <a:sym typeface="Courier New"/>
              </a:rPr>
              <a:t>vw</a:t>
            </a:r>
            <a:r>
              <a:rPr lang="en">
                <a:solidFill>
                  <a:schemeClr val="dk1"/>
                </a:solidFill>
                <a:latin typeface="Open Sans"/>
                <a:ea typeface="Open Sans"/>
                <a:cs typeface="Open Sans"/>
                <a:sym typeface="Open Sans"/>
              </a:rPr>
              <a:t> is 1% of the width of the viewport, which is the part of the browser that contains the web page</a:t>
            </a:r>
            <a:endParaRPr>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1100"/>
              <a:buFont typeface="Arial"/>
              <a:buNone/>
            </a:pPr>
            <a:endParaRPr sz="1800">
              <a:solidFill>
                <a:srgbClr val="000000"/>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2200" b="1">
                <a:solidFill>
                  <a:srgbClr val="5EA5E5"/>
                </a:solidFill>
                <a:latin typeface="Open Sans"/>
                <a:ea typeface="Open Sans"/>
                <a:cs typeface="Open Sans"/>
                <a:sym typeface="Open Sans"/>
              </a:rPr>
              <a:t>viewport height units (</a:t>
            </a:r>
            <a:r>
              <a:rPr lang="en" sz="2200" b="1">
                <a:solidFill>
                  <a:srgbClr val="5EA5E5"/>
                </a:solidFill>
                <a:latin typeface="Courier New"/>
                <a:ea typeface="Courier New"/>
                <a:cs typeface="Courier New"/>
                <a:sym typeface="Courier New"/>
              </a:rPr>
              <a:t>vh</a:t>
            </a:r>
            <a:r>
              <a:rPr lang="en" sz="2200" b="1">
                <a:solidFill>
                  <a:srgbClr val="5EA5E5"/>
                </a:solidFill>
                <a:latin typeface="Open Sans"/>
                <a:ea typeface="Open Sans"/>
                <a:cs typeface="Open Sans"/>
                <a:sym typeface="Open Sans"/>
              </a:rPr>
              <a:t>)</a:t>
            </a:r>
            <a:endParaRPr sz="2200" b="1">
              <a:solidFill>
                <a:srgbClr val="5EA5E5"/>
              </a:solidFill>
              <a:latin typeface="Consolas"/>
              <a:ea typeface="Consolas"/>
              <a:cs typeface="Consolas"/>
              <a:sym typeface="Consolas"/>
            </a:endParaRPr>
          </a:p>
          <a:p>
            <a:pPr marL="0" lvl="0" indent="0" algn="l" rtl="0">
              <a:lnSpc>
                <a:spcPct val="150000"/>
              </a:lnSpc>
              <a:spcBef>
                <a:spcPts val="1000"/>
              </a:spcBef>
              <a:spcAft>
                <a:spcPts val="0"/>
              </a:spcAft>
              <a:buClr>
                <a:schemeClr val="dk1"/>
              </a:buClr>
              <a:buSzPts val="1100"/>
              <a:buFont typeface="Arial"/>
              <a:buNone/>
            </a:pPr>
            <a:r>
              <a:rPr lang="en">
                <a:solidFill>
                  <a:schemeClr val="dk1"/>
                </a:solidFill>
                <a:latin typeface="Open Sans"/>
                <a:ea typeface="Open Sans"/>
                <a:cs typeface="Open Sans"/>
                <a:sym typeface="Open Sans"/>
              </a:rPr>
              <a:t>Relative sizing of elements. A </a:t>
            </a:r>
            <a:r>
              <a:rPr lang="en">
                <a:solidFill>
                  <a:schemeClr val="dk1"/>
                </a:solidFill>
                <a:latin typeface="Courier New"/>
                <a:ea typeface="Courier New"/>
                <a:cs typeface="Courier New"/>
                <a:sym typeface="Courier New"/>
              </a:rPr>
              <a:t>vh</a:t>
            </a:r>
            <a:r>
              <a:rPr lang="en">
                <a:solidFill>
                  <a:schemeClr val="dk1"/>
                </a:solidFill>
                <a:latin typeface="Open Sans"/>
                <a:ea typeface="Open Sans"/>
                <a:cs typeface="Open Sans"/>
                <a:sym typeface="Open Sans"/>
              </a:rPr>
              <a:t> is 1% of the height of the viewport, which is the part of the browser that contains the web page</a:t>
            </a:r>
            <a:endParaRPr sz="2200" b="1">
              <a:solidFill>
                <a:srgbClr val="5EA5E5"/>
              </a:solidFill>
              <a:latin typeface="Open Sans"/>
              <a:ea typeface="Open Sans"/>
              <a:cs typeface="Open Sans"/>
              <a:sym typeface="Open Sans"/>
            </a:endParaRPr>
          </a:p>
        </p:txBody>
      </p:sp>
      <p:sp>
        <p:nvSpPr>
          <p:cNvPr id="758" name="Google Shape;758;p87"/>
          <p:cNvSpPr txBox="1"/>
          <p:nvPr/>
        </p:nvSpPr>
        <p:spPr>
          <a:xfrm>
            <a:off x="271500" y="1509500"/>
            <a:ext cx="8601000" cy="92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solidFill>
                  <a:schemeClr val="dk1"/>
                </a:solidFill>
                <a:latin typeface="Open Sans"/>
                <a:ea typeface="Open Sans"/>
                <a:cs typeface="Open Sans"/>
                <a:sym typeface="Open Sans"/>
              </a:rPr>
              <a:t>There are many different CSS sizing units. These are the ones used in this project. </a:t>
            </a:r>
            <a:endParaRPr/>
          </a:p>
        </p:txBody>
      </p:sp>
      <p:pic>
        <p:nvPicPr>
          <p:cNvPr id="759" name="Google Shape;759;p87"/>
          <p:cNvPicPr preferRelativeResize="0"/>
          <p:nvPr/>
        </p:nvPicPr>
        <p:blipFill>
          <a:blip r:embed="rId3">
            <a:alphaModFix/>
          </a:blip>
          <a:stretch>
            <a:fillRect/>
          </a:stretch>
        </p:blipFill>
        <p:spPr>
          <a:xfrm>
            <a:off x="843675" y="408225"/>
            <a:ext cx="1343651" cy="1343651"/>
          </a:xfrm>
          <a:prstGeom prst="rect">
            <a:avLst/>
          </a:prstGeom>
          <a:noFill/>
          <a:ln>
            <a:noFill/>
          </a:ln>
        </p:spPr>
      </p:pic>
      <p:pic>
        <p:nvPicPr>
          <p:cNvPr id="760" name="Google Shape;760;p87"/>
          <p:cNvPicPr preferRelativeResize="0"/>
          <p:nvPr/>
        </p:nvPicPr>
        <p:blipFill>
          <a:blip r:embed="rId4">
            <a:alphaModFix/>
          </a:blip>
          <a:stretch>
            <a:fillRect/>
          </a:stretch>
        </p:blipFill>
        <p:spPr>
          <a:xfrm>
            <a:off x="7122200" y="547962"/>
            <a:ext cx="1064175" cy="1064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88"/>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Some Color I</a:t>
            </a:r>
            <a:endParaRPr sz="3000"/>
          </a:p>
        </p:txBody>
      </p:sp>
      <p:sp>
        <p:nvSpPr>
          <p:cNvPr id="766" name="Google Shape;766;p88"/>
          <p:cNvSpPr txBox="1"/>
          <p:nvPr/>
        </p:nvSpPr>
        <p:spPr>
          <a:xfrm>
            <a:off x="329100" y="1685481"/>
            <a:ext cx="8485800" cy="25803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Open</a:t>
            </a:r>
            <a:r>
              <a:rPr lang="en" sz="2200">
                <a:solidFill>
                  <a:schemeClr val="dk1"/>
                </a:solidFill>
                <a:latin typeface="Courier New"/>
                <a:ea typeface="Courier New"/>
                <a:cs typeface="Courier New"/>
                <a:sym typeface="Courier New"/>
              </a:rPr>
              <a:t> </a:t>
            </a:r>
            <a:r>
              <a:rPr lang="en" sz="2200" b="1">
                <a:solidFill>
                  <a:srgbClr val="5EA5E5"/>
                </a:solidFill>
                <a:latin typeface="Courier New"/>
                <a:ea typeface="Courier New"/>
                <a:cs typeface="Courier New"/>
                <a:sym typeface="Courier New"/>
              </a:rPr>
              <a:t>style.css</a:t>
            </a:r>
            <a:r>
              <a:rPr lang="en" sz="2200">
                <a:solidFill>
                  <a:schemeClr val="dk1"/>
                </a:solidFill>
                <a:latin typeface="Open Sans"/>
                <a:ea typeface="Open Sans"/>
                <a:cs typeface="Open Sans"/>
                <a:sym typeface="Open Sans"/>
              </a:rPr>
              <a:t>. Add an h2 CSS rule set below the h1 css rule set.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Inside of this CSS rule set, change the color of h2 elements to anything you want! Check out mlhlocal.host/css-colors for a list! </a:t>
            </a:r>
            <a:endParaRPr sz="2200">
              <a:solidFill>
                <a:schemeClr val="dk1"/>
              </a:solidFill>
              <a:latin typeface="Open Sans"/>
              <a:ea typeface="Open Sans"/>
              <a:cs typeface="Open Sans"/>
              <a:sym typeface="Open Sans"/>
            </a:endParaRPr>
          </a:p>
        </p:txBody>
      </p:sp>
      <p:pic>
        <p:nvPicPr>
          <p:cNvPr id="767" name="Google Shape;767;p88"/>
          <p:cNvPicPr preferRelativeResize="0"/>
          <p:nvPr/>
        </p:nvPicPr>
        <p:blipFill>
          <a:blip r:embed="rId3">
            <a:alphaModFix/>
          </a:blip>
          <a:stretch>
            <a:fillRect/>
          </a:stretch>
        </p:blipFill>
        <p:spPr>
          <a:xfrm>
            <a:off x="1728525" y="4138700"/>
            <a:ext cx="5686950" cy="1931925"/>
          </a:xfrm>
          <a:prstGeom prst="rect">
            <a:avLst/>
          </a:prstGeom>
          <a:noFill/>
          <a:ln w="19050" cap="flat" cmpd="sng">
            <a:solidFill>
              <a:srgbClr val="000000"/>
            </a:solidFill>
            <a:prstDash val="solid"/>
            <a:round/>
            <a:headEnd type="none" w="sm" len="sm"/>
            <a:tailEnd type="none" w="sm" len="sm"/>
          </a:ln>
        </p:spPr>
      </p:pic>
      <p:sp>
        <p:nvSpPr>
          <p:cNvPr id="768" name="Google Shape;768;p8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4"/>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are we building today? </a:t>
            </a:r>
            <a:endParaRPr sz="3000"/>
          </a:p>
        </p:txBody>
      </p:sp>
      <p:sp>
        <p:nvSpPr>
          <p:cNvPr id="253" name="Google Shape;253;p34"/>
          <p:cNvSpPr txBox="1"/>
          <p:nvPr/>
        </p:nvSpPr>
        <p:spPr>
          <a:xfrm>
            <a:off x="841500" y="1117574"/>
            <a:ext cx="7461000" cy="1061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a:solidFill>
                  <a:schemeClr val="dk1"/>
                </a:solidFill>
                <a:latin typeface="Open Sans"/>
                <a:ea typeface="Open Sans"/>
                <a:cs typeface="Open Sans"/>
                <a:sym typeface="Open Sans"/>
              </a:rPr>
              <a:t>To preview the what you'll be building, go to this URL:</a:t>
            </a:r>
            <a:endParaRPr sz="2200">
              <a:solidFill>
                <a:schemeClr val="dk1"/>
              </a:solidFill>
              <a:latin typeface="Open Sans"/>
              <a:ea typeface="Open Sans"/>
              <a:cs typeface="Open Sans"/>
              <a:sym typeface="Open Sans"/>
            </a:endParaRPr>
          </a:p>
        </p:txBody>
      </p:sp>
      <p:pic>
        <p:nvPicPr>
          <p:cNvPr id="254" name="Google Shape;254;p34"/>
          <p:cNvPicPr preferRelativeResize="0"/>
          <p:nvPr/>
        </p:nvPicPr>
        <p:blipFill>
          <a:blip r:embed="rId3">
            <a:alphaModFix/>
          </a:blip>
          <a:stretch>
            <a:fillRect/>
          </a:stretch>
        </p:blipFill>
        <p:spPr>
          <a:xfrm>
            <a:off x="1049213" y="2771350"/>
            <a:ext cx="7045576" cy="3884250"/>
          </a:xfrm>
          <a:prstGeom prst="rect">
            <a:avLst/>
          </a:prstGeom>
          <a:noFill/>
          <a:ln w="19050" cap="flat" cmpd="sng">
            <a:solidFill>
              <a:srgbClr val="000000"/>
            </a:solidFill>
            <a:prstDash val="solid"/>
            <a:round/>
            <a:headEnd type="none" w="sm" len="sm"/>
            <a:tailEnd type="none" w="sm" len="sm"/>
          </a:ln>
        </p:spPr>
      </p:pic>
      <p:sp>
        <p:nvSpPr>
          <p:cNvPr id="255" name="Google Shape;255;p34"/>
          <p:cNvSpPr/>
          <p:nvPr/>
        </p:nvSpPr>
        <p:spPr>
          <a:xfrm>
            <a:off x="1752900" y="1921500"/>
            <a:ext cx="5638200" cy="671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Open Sans"/>
                <a:ea typeface="Open Sans"/>
                <a:cs typeface="Open Sans"/>
                <a:sym typeface="Open Sans"/>
              </a:rPr>
              <a:t>mlhlocal.host/first-website</a:t>
            </a:r>
            <a:endParaRPr sz="2400" dirty="0"/>
          </a:p>
        </p:txBody>
      </p:sp>
      <p:sp>
        <p:nvSpPr>
          <p:cNvPr id="256" name="Google Shape;256;p3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9"/>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Some Color II</a:t>
            </a:r>
            <a:endParaRPr sz="3000"/>
          </a:p>
        </p:txBody>
      </p:sp>
      <p:sp>
        <p:nvSpPr>
          <p:cNvPr id="774" name="Google Shape;774;p89"/>
          <p:cNvSpPr txBox="1"/>
          <p:nvPr/>
        </p:nvSpPr>
        <p:spPr>
          <a:xfrm>
            <a:off x="292075" y="1354075"/>
            <a:ext cx="8559900" cy="138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latin typeface="Open Sans"/>
                <a:ea typeface="Open Sans"/>
                <a:cs typeface="Open Sans"/>
                <a:sym typeface="Open Sans"/>
              </a:rPr>
              <a:t>Look at the live version again! </a:t>
            </a:r>
            <a:endParaRPr sz="2200">
              <a:latin typeface="Open Sans"/>
              <a:ea typeface="Open Sans"/>
              <a:cs typeface="Open Sans"/>
              <a:sym typeface="Open Sans"/>
            </a:endParaRPr>
          </a:p>
          <a:p>
            <a:pPr marL="0" lvl="0" indent="0" algn="ctr" rtl="0">
              <a:lnSpc>
                <a:spcPct val="115000"/>
              </a:lnSpc>
              <a:spcBef>
                <a:spcPts val="1000"/>
              </a:spcBef>
              <a:spcAft>
                <a:spcPts val="1000"/>
              </a:spcAft>
              <a:buNone/>
            </a:pPr>
            <a:r>
              <a:rPr lang="en" sz="2000">
                <a:latin typeface="Open Sans"/>
                <a:ea typeface="Open Sans"/>
                <a:cs typeface="Open Sans"/>
                <a:sym typeface="Open Sans"/>
              </a:rPr>
              <a:t>Everyone's will be different, but this is what ours looks like after we changed the h2 elements to DimGray. </a:t>
            </a:r>
            <a:br>
              <a:rPr lang="en" sz="2000">
                <a:latin typeface="Open Sans"/>
                <a:ea typeface="Open Sans"/>
                <a:cs typeface="Open Sans"/>
                <a:sym typeface="Open Sans"/>
              </a:rPr>
            </a:br>
            <a:endParaRPr sz="2000">
              <a:latin typeface="Open Sans"/>
              <a:ea typeface="Open Sans"/>
              <a:cs typeface="Open Sans"/>
              <a:sym typeface="Open Sans"/>
            </a:endParaRPr>
          </a:p>
        </p:txBody>
      </p:sp>
      <p:pic>
        <p:nvPicPr>
          <p:cNvPr id="775" name="Google Shape;775;p89"/>
          <p:cNvPicPr preferRelativeResize="0"/>
          <p:nvPr/>
        </p:nvPicPr>
        <p:blipFill>
          <a:blip r:embed="rId3">
            <a:alphaModFix/>
          </a:blip>
          <a:stretch>
            <a:fillRect/>
          </a:stretch>
        </p:blipFill>
        <p:spPr>
          <a:xfrm>
            <a:off x="2914550" y="2818075"/>
            <a:ext cx="3314899" cy="3891925"/>
          </a:xfrm>
          <a:prstGeom prst="rect">
            <a:avLst/>
          </a:prstGeom>
          <a:noFill/>
          <a:ln w="19050" cap="flat" cmpd="sng">
            <a:solidFill>
              <a:srgbClr val="000000"/>
            </a:solidFill>
            <a:prstDash val="solid"/>
            <a:round/>
            <a:headEnd type="none" w="sm" len="sm"/>
            <a:tailEnd type="none" w="sm" len="sm"/>
          </a:ln>
        </p:spPr>
      </p:pic>
      <p:sp>
        <p:nvSpPr>
          <p:cNvPr id="776" name="Google Shape;776;p8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grpSp>
        <p:nvGrpSpPr>
          <p:cNvPr id="781" name="Google Shape;781;p90"/>
          <p:cNvGrpSpPr/>
          <p:nvPr/>
        </p:nvGrpSpPr>
        <p:grpSpPr>
          <a:xfrm>
            <a:off x="2474425" y="2950616"/>
            <a:ext cx="4195208" cy="1336746"/>
            <a:chOff x="174696" y="3273600"/>
            <a:chExt cx="4195208" cy="1499098"/>
          </a:xfrm>
        </p:grpSpPr>
        <p:grpSp>
          <p:nvGrpSpPr>
            <p:cNvPr id="782" name="Google Shape;782;p90"/>
            <p:cNvGrpSpPr/>
            <p:nvPr/>
          </p:nvGrpSpPr>
          <p:grpSpPr>
            <a:xfrm>
              <a:off x="174696" y="3621598"/>
              <a:ext cx="4195208" cy="1151100"/>
              <a:chOff x="160469" y="-2"/>
              <a:chExt cx="5525100" cy="1151100"/>
            </a:xfrm>
          </p:grpSpPr>
          <p:sp>
            <p:nvSpPr>
              <p:cNvPr id="783" name="Google Shape;783;p90"/>
              <p:cNvSpPr/>
              <p:nvPr/>
            </p:nvSpPr>
            <p:spPr>
              <a:xfrm>
                <a:off x="160469" y="-2"/>
                <a:ext cx="5525100" cy="11511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84" name="Google Shape;784;p90"/>
              <p:cNvSpPr txBox="1"/>
              <p:nvPr/>
            </p:nvSpPr>
            <p:spPr>
              <a:xfrm>
                <a:off x="240444" y="159605"/>
                <a:ext cx="5367000" cy="8616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tag selectors:</a:t>
                </a:r>
                <a:r>
                  <a:rPr lang="en" sz="1800" b="1" u="sng">
                    <a:solidFill>
                      <a:srgbClr val="000000"/>
                    </a:solidFill>
                    <a:latin typeface="Open Sans"/>
                    <a:ea typeface="Open Sans"/>
                    <a:cs typeface="Open Sans"/>
                    <a:sym typeface="Open Sans"/>
                  </a:rPr>
                  <a:t> </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CSS selectors that style all elements with a certain tag </a:t>
                </a:r>
                <a:endParaRPr sz="1800">
                  <a:latin typeface="Open Sans"/>
                  <a:ea typeface="Open Sans"/>
                  <a:cs typeface="Open Sans"/>
                  <a:sym typeface="Open Sans"/>
                </a:endParaRPr>
              </a:p>
            </p:txBody>
          </p:sp>
        </p:grpSp>
        <p:sp>
          <p:nvSpPr>
            <p:cNvPr id="785" name="Google Shape;785;p90"/>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
        <p:nvSpPr>
          <p:cNvPr id="786" name="Google Shape;786;p90"/>
          <p:cNvSpPr txBox="1"/>
          <p:nvPr/>
        </p:nvSpPr>
        <p:spPr>
          <a:xfrm>
            <a:off x="520500" y="1578013"/>
            <a:ext cx="8103000" cy="185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In </a:t>
            </a:r>
            <a:r>
              <a:rPr lang="en" sz="2200" b="1">
                <a:solidFill>
                  <a:schemeClr val="dk1"/>
                </a:solidFill>
                <a:latin typeface="Open Sans"/>
                <a:ea typeface="Open Sans"/>
                <a:cs typeface="Open Sans"/>
                <a:sym typeface="Open Sans"/>
              </a:rPr>
              <a:t>style.css, </a:t>
            </a:r>
            <a:r>
              <a:rPr lang="en" sz="2200">
                <a:solidFill>
                  <a:schemeClr val="dk1"/>
                </a:solidFill>
                <a:latin typeface="Open Sans"/>
                <a:ea typeface="Open Sans"/>
                <a:cs typeface="Open Sans"/>
                <a:sym typeface="Open Sans"/>
              </a:rPr>
              <a:t>these styles are applied to all elements inside of the </a:t>
            </a:r>
            <a:r>
              <a:rPr lang="en" sz="2200" b="1">
                <a:solidFill>
                  <a:schemeClr val="dk1"/>
                </a:solidFill>
                <a:latin typeface="Courier New"/>
                <a:ea typeface="Courier New"/>
                <a:cs typeface="Courier New"/>
                <a:sym typeface="Courier New"/>
              </a:rPr>
              <a:t>&lt;body&gt;</a:t>
            </a:r>
            <a:r>
              <a:rPr lang="en" sz="2200">
                <a:solidFill>
                  <a:schemeClr val="dk1"/>
                </a:solidFill>
                <a:latin typeface="Open Sans"/>
                <a:ea typeface="Open Sans"/>
                <a:cs typeface="Open Sans"/>
                <a:sym typeface="Open Sans"/>
              </a:rPr>
              <a:t> element, which is the whole web page </a:t>
            </a:r>
            <a:endParaRPr sz="2200">
              <a:solidFill>
                <a:schemeClr val="dk1"/>
              </a:solidFill>
              <a:latin typeface="Open Sans"/>
              <a:ea typeface="Open Sans"/>
              <a:cs typeface="Open Sans"/>
              <a:sym typeface="Open Sans"/>
            </a:endParaRPr>
          </a:p>
        </p:txBody>
      </p:sp>
      <p:pic>
        <p:nvPicPr>
          <p:cNvPr id="787" name="Google Shape;787;p90"/>
          <p:cNvPicPr preferRelativeResize="0"/>
          <p:nvPr/>
        </p:nvPicPr>
        <p:blipFill>
          <a:blip r:embed="rId3">
            <a:alphaModFix/>
          </a:blip>
          <a:stretch>
            <a:fillRect/>
          </a:stretch>
        </p:blipFill>
        <p:spPr>
          <a:xfrm>
            <a:off x="2474425" y="4707950"/>
            <a:ext cx="4195200" cy="1425157"/>
          </a:xfrm>
          <a:prstGeom prst="rect">
            <a:avLst/>
          </a:prstGeom>
          <a:noFill/>
          <a:ln w="19050" cap="flat" cmpd="sng">
            <a:solidFill>
              <a:srgbClr val="000000"/>
            </a:solidFill>
            <a:prstDash val="solid"/>
            <a:round/>
            <a:headEnd type="none" w="sm" len="sm"/>
            <a:tailEnd type="none" w="sm" len="sm"/>
          </a:ln>
        </p:spPr>
      </p:pic>
      <p:sp>
        <p:nvSpPr>
          <p:cNvPr id="788" name="Google Shape;788;p90"/>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CSS Tag Selectors</a:t>
            </a:r>
            <a:endParaRPr sz="3000"/>
          </a:p>
        </p:txBody>
      </p:sp>
      <p:sp>
        <p:nvSpPr>
          <p:cNvPr id="789" name="Google Shape;789;p9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1"/>
          <p:cNvSpPr txBox="1"/>
          <p:nvPr/>
        </p:nvSpPr>
        <p:spPr>
          <a:xfrm>
            <a:off x="329100" y="1381076"/>
            <a:ext cx="8485800" cy="1224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a:solidFill>
                  <a:schemeClr val="dk1"/>
                </a:solidFill>
                <a:latin typeface="Open Sans"/>
                <a:ea typeface="Open Sans"/>
                <a:cs typeface="Open Sans"/>
                <a:sym typeface="Open Sans"/>
              </a:rPr>
              <a:t>Ada's website has the about section next to the projects section.</a:t>
            </a:r>
            <a:endParaRPr sz="2200">
              <a:solidFill>
                <a:schemeClr val="dk1"/>
              </a:solidFill>
              <a:latin typeface="Open Sans"/>
              <a:ea typeface="Open Sans"/>
              <a:cs typeface="Open Sans"/>
              <a:sym typeface="Open Sans"/>
            </a:endParaRPr>
          </a:p>
          <a:p>
            <a:pPr marL="0" lvl="0" indent="0" algn="ctr" rtl="0">
              <a:lnSpc>
                <a:spcPct val="115000"/>
              </a:lnSpc>
              <a:spcBef>
                <a:spcPts val="1000"/>
              </a:spcBef>
              <a:spcAft>
                <a:spcPts val="1000"/>
              </a:spcAft>
              <a:buNone/>
            </a:pPr>
            <a:r>
              <a:rPr lang="en" sz="2200">
                <a:solidFill>
                  <a:schemeClr val="dk1"/>
                </a:solidFill>
                <a:latin typeface="Open Sans"/>
                <a:ea typeface="Open Sans"/>
                <a:cs typeface="Open Sans"/>
                <a:sym typeface="Open Sans"/>
              </a:rPr>
              <a:t> Let's do the same to ours! </a:t>
            </a:r>
            <a:endParaRPr sz="2200">
              <a:solidFill>
                <a:schemeClr val="dk1"/>
              </a:solidFill>
              <a:latin typeface="Open Sans"/>
              <a:ea typeface="Open Sans"/>
              <a:cs typeface="Open Sans"/>
              <a:sym typeface="Open Sans"/>
            </a:endParaRPr>
          </a:p>
        </p:txBody>
      </p:sp>
      <p:sp>
        <p:nvSpPr>
          <p:cNvPr id="795" name="Google Shape;795;p91"/>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 Some Structure I</a:t>
            </a:r>
            <a:endParaRPr sz="3000"/>
          </a:p>
        </p:txBody>
      </p:sp>
      <p:pic>
        <p:nvPicPr>
          <p:cNvPr id="796" name="Google Shape;796;p91"/>
          <p:cNvPicPr preferRelativeResize="0"/>
          <p:nvPr/>
        </p:nvPicPr>
        <p:blipFill>
          <a:blip r:embed="rId3">
            <a:alphaModFix/>
          </a:blip>
          <a:stretch>
            <a:fillRect/>
          </a:stretch>
        </p:blipFill>
        <p:spPr>
          <a:xfrm>
            <a:off x="1459902" y="2605075"/>
            <a:ext cx="6224188" cy="3948125"/>
          </a:xfrm>
          <a:prstGeom prst="rect">
            <a:avLst/>
          </a:prstGeom>
          <a:noFill/>
          <a:ln w="19050" cap="flat" cmpd="sng">
            <a:solidFill>
              <a:srgbClr val="000000"/>
            </a:solidFill>
            <a:prstDash val="solid"/>
            <a:round/>
            <a:headEnd type="none" w="sm" len="sm"/>
            <a:tailEnd type="none" w="sm" len="sm"/>
          </a:ln>
        </p:spPr>
      </p:pic>
      <p:sp>
        <p:nvSpPr>
          <p:cNvPr id="797" name="Google Shape;797;p9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92"/>
          <p:cNvSpPr txBox="1"/>
          <p:nvPr/>
        </p:nvSpPr>
        <p:spPr>
          <a:xfrm>
            <a:off x="329100" y="1416050"/>
            <a:ext cx="8485800" cy="18930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a:t>
            </a:r>
            <a:r>
              <a:rPr lang="en" sz="2200">
                <a:solidFill>
                  <a:schemeClr val="dk1"/>
                </a:solidFill>
                <a:latin typeface="Courier New"/>
                <a:ea typeface="Courier New"/>
                <a:cs typeface="Courier New"/>
                <a:sym typeface="Courier New"/>
              </a:rPr>
              <a:t> </a:t>
            </a:r>
            <a:r>
              <a:rPr lang="en" sz="2200" b="1">
                <a:solidFill>
                  <a:srgbClr val="5EA5E5"/>
                </a:solidFill>
                <a:latin typeface="Courier New"/>
                <a:ea typeface="Courier New"/>
                <a:cs typeface="Courier New"/>
                <a:sym typeface="Courier New"/>
              </a:rPr>
              <a:t>index.html</a:t>
            </a:r>
            <a:r>
              <a:rPr lang="en" sz="2200">
                <a:solidFill>
                  <a:schemeClr val="dk1"/>
                </a:solidFill>
                <a:latin typeface="Open Sans"/>
                <a:ea typeface="Open Sans"/>
                <a:cs typeface="Open Sans"/>
                <a:sym typeface="Open Sans"/>
              </a:rPr>
              <a:t>. We're going to add a </a:t>
            </a:r>
            <a:r>
              <a:rPr lang="en" sz="2200" b="1">
                <a:solidFill>
                  <a:schemeClr val="dk1"/>
                </a:solidFill>
                <a:latin typeface="Consolas"/>
                <a:ea typeface="Consolas"/>
                <a:cs typeface="Consolas"/>
                <a:sym typeface="Consolas"/>
              </a:rPr>
              <a:t>&lt;section&gt;</a:t>
            </a:r>
            <a:r>
              <a:rPr lang="en" sz="2200" b="1">
                <a:solidFill>
                  <a:schemeClr val="dk1"/>
                </a:solidFill>
                <a:latin typeface="Open Sans"/>
                <a:ea typeface="Open Sans"/>
                <a:cs typeface="Open Sans"/>
                <a:sym typeface="Open Sans"/>
              </a:rPr>
              <a:t> </a:t>
            </a:r>
            <a:r>
              <a:rPr lang="en" sz="2200">
                <a:solidFill>
                  <a:schemeClr val="dk1"/>
                </a:solidFill>
                <a:latin typeface="Open Sans"/>
                <a:ea typeface="Open Sans"/>
                <a:cs typeface="Open Sans"/>
                <a:sym typeface="Open Sans"/>
              </a:rPr>
              <a:t>element. Add the opening </a:t>
            </a:r>
            <a:r>
              <a:rPr lang="en" sz="2200" b="1">
                <a:solidFill>
                  <a:schemeClr val="dk1"/>
                </a:solidFill>
                <a:latin typeface="Consolas"/>
                <a:ea typeface="Consolas"/>
                <a:cs typeface="Consolas"/>
                <a:sym typeface="Consolas"/>
              </a:rPr>
              <a:t>&lt;section&gt;</a:t>
            </a:r>
            <a:r>
              <a:rPr lang="en" sz="2200">
                <a:solidFill>
                  <a:schemeClr val="dk1"/>
                </a:solidFill>
                <a:latin typeface="Open Sans"/>
                <a:ea typeface="Open Sans"/>
                <a:cs typeface="Open Sans"/>
                <a:sym typeface="Open Sans"/>
              </a:rPr>
              <a:t> tag above the </a:t>
            </a:r>
            <a:r>
              <a:rPr lang="en" sz="2200" b="1">
                <a:solidFill>
                  <a:schemeClr val="dk1"/>
                </a:solidFill>
                <a:latin typeface="Open Sans"/>
                <a:ea typeface="Open Sans"/>
                <a:cs typeface="Open Sans"/>
                <a:sym typeface="Open Sans"/>
              </a:rPr>
              <a:t>&lt;h2&gt;</a:t>
            </a:r>
            <a:r>
              <a:rPr lang="en" sz="2200">
                <a:solidFill>
                  <a:schemeClr val="dk1"/>
                </a:solidFill>
                <a:latin typeface="Open Sans"/>
                <a:ea typeface="Open Sans"/>
                <a:cs typeface="Open Sans"/>
                <a:sym typeface="Open Sans"/>
              </a:rPr>
              <a:t> that says About. Add the closing </a:t>
            </a:r>
            <a:r>
              <a:rPr lang="en" sz="2200" b="1">
                <a:solidFill>
                  <a:schemeClr val="dk1"/>
                </a:solidFill>
                <a:latin typeface="Consolas"/>
                <a:ea typeface="Consolas"/>
                <a:cs typeface="Consolas"/>
                <a:sym typeface="Consolas"/>
              </a:rPr>
              <a:t>&lt;/section&gt;</a:t>
            </a:r>
            <a:r>
              <a:rPr lang="en" sz="2200">
                <a:solidFill>
                  <a:schemeClr val="dk1"/>
                </a:solidFill>
                <a:latin typeface="Open Sans"/>
                <a:ea typeface="Open Sans"/>
                <a:cs typeface="Open Sans"/>
                <a:sym typeface="Open Sans"/>
              </a:rPr>
              <a:t> tag right before the </a:t>
            </a:r>
            <a:r>
              <a:rPr lang="en" sz="2200" b="1">
                <a:solidFill>
                  <a:schemeClr val="dk1"/>
                </a:solidFill>
                <a:latin typeface="Consolas"/>
                <a:ea typeface="Consolas"/>
                <a:cs typeface="Consolas"/>
                <a:sym typeface="Consolas"/>
              </a:rPr>
              <a:t>&lt;footer&gt;</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p:txBody>
      </p:sp>
      <p:sp>
        <p:nvSpPr>
          <p:cNvPr id="803" name="Google Shape;803;p92"/>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Some Structure II</a:t>
            </a:r>
            <a:endParaRPr sz="3000"/>
          </a:p>
        </p:txBody>
      </p:sp>
      <p:pic>
        <p:nvPicPr>
          <p:cNvPr id="804" name="Google Shape;804;p92"/>
          <p:cNvPicPr preferRelativeResize="0"/>
          <p:nvPr/>
        </p:nvPicPr>
        <p:blipFill>
          <a:blip r:embed="rId3">
            <a:alphaModFix/>
          </a:blip>
          <a:stretch>
            <a:fillRect/>
          </a:stretch>
        </p:blipFill>
        <p:spPr>
          <a:xfrm>
            <a:off x="567938" y="3539150"/>
            <a:ext cx="3771900" cy="2476500"/>
          </a:xfrm>
          <a:prstGeom prst="rect">
            <a:avLst/>
          </a:prstGeom>
          <a:noFill/>
          <a:ln w="19050" cap="flat" cmpd="sng">
            <a:solidFill>
              <a:srgbClr val="000000"/>
            </a:solidFill>
            <a:prstDash val="solid"/>
            <a:round/>
            <a:headEnd type="none" w="sm" len="sm"/>
            <a:tailEnd type="none" w="sm" len="sm"/>
          </a:ln>
        </p:spPr>
      </p:pic>
      <p:pic>
        <p:nvPicPr>
          <p:cNvPr id="805" name="Google Shape;805;p92"/>
          <p:cNvPicPr preferRelativeResize="0"/>
          <p:nvPr/>
        </p:nvPicPr>
        <p:blipFill rotWithShape="1">
          <a:blip r:embed="rId4">
            <a:alphaModFix/>
          </a:blip>
          <a:srcRect r="17823"/>
          <a:stretch/>
        </p:blipFill>
        <p:spPr>
          <a:xfrm>
            <a:off x="4804163" y="3539150"/>
            <a:ext cx="3771900" cy="2476500"/>
          </a:xfrm>
          <a:prstGeom prst="rect">
            <a:avLst/>
          </a:prstGeom>
          <a:noFill/>
          <a:ln w="19050" cap="flat" cmpd="sng">
            <a:solidFill>
              <a:srgbClr val="000000"/>
            </a:solidFill>
            <a:prstDash val="solid"/>
            <a:round/>
            <a:headEnd type="none" w="sm" len="sm"/>
            <a:tailEnd type="none" w="sm" len="sm"/>
          </a:ln>
        </p:spPr>
      </p:pic>
      <p:sp>
        <p:nvSpPr>
          <p:cNvPr id="806" name="Google Shape;806;p9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3"/>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Some Structure III</a:t>
            </a:r>
            <a:endParaRPr sz="3000"/>
          </a:p>
        </p:txBody>
      </p:sp>
      <p:pic>
        <p:nvPicPr>
          <p:cNvPr id="812" name="Google Shape;812;p93"/>
          <p:cNvPicPr preferRelativeResize="0"/>
          <p:nvPr/>
        </p:nvPicPr>
        <p:blipFill>
          <a:blip r:embed="rId3">
            <a:alphaModFix/>
          </a:blip>
          <a:stretch>
            <a:fillRect/>
          </a:stretch>
        </p:blipFill>
        <p:spPr>
          <a:xfrm>
            <a:off x="1372218" y="2928051"/>
            <a:ext cx="6399620" cy="2765550"/>
          </a:xfrm>
          <a:prstGeom prst="rect">
            <a:avLst/>
          </a:prstGeom>
          <a:noFill/>
          <a:ln w="19050" cap="flat" cmpd="sng">
            <a:solidFill>
              <a:srgbClr val="000000"/>
            </a:solidFill>
            <a:prstDash val="solid"/>
            <a:round/>
            <a:headEnd type="none" w="sm" len="sm"/>
            <a:tailEnd type="none" w="sm" len="sm"/>
          </a:ln>
        </p:spPr>
      </p:pic>
      <p:sp>
        <p:nvSpPr>
          <p:cNvPr id="813" name="Google Shape;813;p93"/>
          <p:cNvSpPr txBox="1"/>
          <p:nvPr/>
        </p:nvSpPr>
        <p:spPr>
          <a:xfrm>
            <a:off x="329100" y="1416050"/>
            <a:ext cx="8485800" cy="18930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Give the opening </a:t>
            </a:r>
            <a:r>
              <a:rPr lang="en" sz="2200">
                <a:solidFill>
                  <a:schemeClr val="dk1"/>
                </a:solidFill>
                <a:latin typeface="Consolas"/>
                <a:ea typeface="Consolas"/>
                <a:cs typeface="Consolas"/>
                <a:sym typeface="Consolas"/>
              </a:rPr>
              <a:t>&lt;section&gt;</a:t>
            </a:r>
            <a:r>
              <a:rPr lang="en" sz="2200">
                <a:solidFill>
                  <a:schemeClr val="dk1"/>
                </a:solidFill>
                <a:latin typeface="Open Sans"/>
                <a:ea typeface="Open Sans"/>
                <a:cs typeface="Open Sans"/>
                <a:sym typeface="Open Sans"/>
              </a:rPr>
              <a:t> tag a </a:t>
            </a:r>
            <a:r>
              <a:rPr lang="en" sz="2200">
                <a:solidFill>
                  <a:schemeClr val="dk1"/>
                </a:solidFill>
                <a:latin typeface="Consolas"/>
                <a:ea typeface="Consolas"/>
                <a:cs typeface="Consolas"/>
                <a:sym typeface="Consolas"/>
              </a:rPr>
              <a:t>class</a:t>
            </a:r>
            <a:r>
              <a:rPr lang="en" sz="2200">
                <a:solidFill>
                  <a:schemeClr val="dk1"/>
                </a:solidFill>
                <a:latin typeface="Open Sans"/>
                <a:ea typeface="Open Sans"/>
                <a:cs typeface="Open Sans"/>
                <a:sym typeface="Open Sans"/>
              </a:rPr>
              <a:t> attribute with the value </a:t>
            </a:r>
            <a:r>
              <a:rPr lang="en" sz="2200">
                <a:solidFill>
                  <a:schemeClr val="dk1"/>
                </a:solidFill>
                <a:latin typeface="Consolas"/>
                <a:ea typeface="Consolas"/>
                <a:cs typeface="Consolas"/>
                <a:sym typeface="Consolas"/>
              </a:rPr>
              <a:t>main</a:t>
            </a:r>
            <a:r>
              <a:rPr lang="en" sz="2200">
                <a:solidFill>
                  <a:schemeClr val="dk1"/>
                </a:solidFill>
                <a:latin typeface="Open Sans"/>
                <a:ea typeface="Open Sans"/>
                <a:cs typeface="Open Sans"/>
                <a:sym typeface="Open Sans"/>
              </a:rPr>
              <a:t>. This will allow us to style this section later. </a:t>
            </a:r>
            <a:endParaRPr sz="2200">
              <a:solidFill>
                <a:schemeClr val="dk1"/>
              </a:solidFill>
              <a:latin typeface="Open Sans"/>
              <a:ea typeface="Open Sans"/>
              <a:cs typeface="Open Sans"/>
              <a:sym typeface="Open Sans"/>
            </a:endParaRPr>
          </a:p>
        </p:txBody>
      </p:sp>
      <p:sp>
        <p:nvSpPr>
          <p:cNvPr id="814" name="Google Shape;814;p9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94"/>
          <p:cNvSpPr txBox="1"/>
          <p:nvPr/>
        </p:nvSpPr>
        <p:spPr>
          <a:xfrm>
            <a:off x="329100" y="1416050"/>
            <a:ext cx="8485800" cy="21741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Now add two </a:t>
            </a:r>
            <a:r>
              <a:rPr lang="en" sz="2200" b="1">
                <a:solidFill>
                  <a:schemeClr val="dk1"/>
                </a:solidFill>
                <a:latin typeface="Consolas"/>
                <a:ea typeface="Consolas"/>
                <a:cs typeface="Consolas"/>
                <a:sym typeface="Consolas"/>
              </a:rPr>
              <a:t>&lt;div&gt;</a:t>
            </a:r>
            <a:r>
              <a:rPr lang="en" sz="2200">
                <a:solidFill>
                  <a:schemeClr val="dk1"/>
                </a:solidFill>
                <a:latin typeface="Open Sans"/>
                <a:ea typeface="Open Sans"/>
                <a:cs typeface="Open Sans"/>
                <a:sym typeface="Open Sans"/>
              </a:rPr>
              <a:t> elements. Put one around the </a:t>
            </a:r>
            <a:r>
              <a:rPr lang="en" sz="2200" b="1">
                <a:solidFill>
                  <a:srgbClr val="5EA5E5"/>
                </a:solidFill>
                <a:latin typeface="Open Sans"/>
                <a:ea typeface="Open Sans"/>
                <a:cs typeface="Open Sans"/>
                <a:sym typeface="Open Sans"/>
              </a:rPr>
              <a:t>about</a:t>
            </a:r>
            <a:r>
              <a:rPr lang="en" sz="2200">
                <a:solidFill>
                  <a:schemeClr val="dk1"/>
                </a:solidFill>
                <a:latin typeface="Open Sans"/>
                <a:ea typeface="Open Sans"/>
                <a:cs typeface="Open Sans"/>
                <a:sym typeface="Open Sans"/>
              </a:rPr>
              <a:t> section. Add the around around the </a:t>
            </a:r>
            <a:r>
              <a:rPr lang="en" sz="2200" b="1">
                <a:solidFill>
                  <a:srgbClr val="5EA5E5"/>
                </a:solidFill>
                <a:latin typeface="Open Sans"/>
                <a:ea typeface="Open Sans"/>
                <a:cs typeface="Open Sans"/>
                <a:sym typeface="Open Sans"/>
              </a:rPr>
              <a:t>projects</a:t>
            </a:r>
            <a:r>
              <a:rPr lang="en" sz="2200">
                <a:solidFill>
                  <a:schemeClr val="dk1"/>
                </a:solidFill>
                <a:latin typeface="Open Sans"/>
                <a:ea typeface="Open Sans"/>
                <a:cs typeface="Open Sans"/>
                <a:sym typeface="Open Sans"/>
              </a:rPr>
              <a:t> section.</a:t>
            </a:r>
            <a:endParaRPr sz="22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2200">
                <a:solidFill>
                  <a:schemeClr val="dk1"/>
                </a:solidFill>
                <a:latin typeface="Open Sans"/>
                <a:ea typeface="Open Sans"/>
                <a:cs typeface="Open Sans"/>
                <a:sym typeface="Open Sans"/>
              </a:rPr>
              <a:t>  </a:t>
            </a:r>
            <a:br>
              <a:rPr lang="en" sz="2200">
                <a:solidFill>
                  <a:schemeClr val="dk1"/>
                </a:solidFill>
                <a:latin typeface="Open Sans"/>
                <a:ea typeface="Open Sans"/>
                <a:cs typeface="Open Sans"/>
                <a:sym typeface="Open Sans"/>
              </a:rPr>
            </a:br>
            <a:r>
              <a:rPr lang="en" sz="2200" b="1">
                <a:solidFill>
                  <a:schemeClr val="dk1"/>
                </a:solidFill>
                <a:latin typeface="Open Sans"/>
                <a:ea typeface="Open Sans"/>
                <a:cs typeface="Open Sans"/>
                <a:sym typeface="Open Sans"/>
              </a:rPr>
              <a:t>Note:</a:t>
            </a:r>
            <a:r>
              <a:rPr lang="en" sz="2200">
                <a:solidFill>
                  <a:schemeClr val="dk1"/>
                </a:solidFill>
                <a:latin typeface="Open Sans"/>
                <a:ea typeface="Open Sans"/>
                <a:cs typeface="Open Sans"/>
                <a:sym typeface="Open Sans"/>
              </a:rPr>
              <a:t> We collapsed some of the paragraph elements for readability. </a:t>
            </a:r>
            <a:endParaRPr sz="2200">
              <a:solidFill>
                <a:schemeClr val="dk1"/>
              </a:solidFill>
              <a:latin typeface="Open Sans"/>
              <a:ea typeface="Open Sans"/>
              <a:cs typeface="Open Sans"/>
              <a:sym typeface="Open Sans"/>
            </a:endParaRPr>
          </a:p>
        </p:txBody>
      </p:sp>
      <p:sp>
        <p:nvSpPr>
          <p:cNvPr id="820" name="Google Shape;820;p94"/>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Some Structure III</a:t>
            </a:r>
            <a:endParaRPr sz="3000"/>
          </a:p>
        </p:txBody>
      </p:sp>
      <p:pic>
        <p:nvPicPr>
          <p:cNvPr id="821" name="Google Shape;821;p94"/>
          <p:cNvPicPr preferRelativeResize="0"/>
          <p:nvPr/>
        </p:nvPicPr>
        <p:blipFill>
          <a:blip r:embed="rId3">
            <a:alphaModFix/>
          </a:blip>
          <a:stretch>
            <a:fillRect/>
          </a:stretch>
        </p:blipFill>
        <p:spPr>
          <a:xfrm>
            <a:off x="5050188" y="3682600"/>
            <a:ext cx="3183876" cy="2963200"/>
          </a:xfrm>
          <a:prstGeom prst="rect">
            <a:avLst/>
          </a:prstGeom>
          <a:noFill/>
          <a:ln w="19050" cap="flat" cmpd="sng">
            <a:solidFill>
              <a:srgbClr val="000000"/>
            </a:solidFill>
            <a:prstDash val="solid"/>
            <a:round/>
            <a:headEnd type="none" w="sm" len="sm"/>
            <a:tailEnd type="none" w="sm" len="sm"/>
          </a:ln>
        </p:spPr>
      </p:pic>
      <p:pic>
        <p:nvPicPr>
          <p:cNvPr id="822" name="Google Shape;822;p94"/>
          <p:cNvPicPr preferRelativeResize="0"/>
          <p:nvPr/>
        </p:nvPicPr>
        <p:blipFill>
          <a:blip r:embed="rId4">
            <a:alphaModFix/>
          </a:blip>
          <a:stretch>
            <a:fillRect/>
          </a:stretch>
        </p:blipFill>
        <p:spPr>
          <a:xfrm>
            <a:off x="909988" y="3682595"/>
            <a:ext cx="3330543" cy="2963204"/>
          </a:xfrm>
          <a:prstGeom prst="rect">
            <a:avLst/>
          </a:prstGeom>
          <a:noFill/>
          <a:ln w="19050" cap="flat" cmpd="sng">
            <a:solidFill>
              <a:srgbClr val="000000"/>
            </a:solidFill>
            <a:prstDash val="solid"/>
            <a:round/>
            <a:headEnd type="none" w="sm" len="sm"/>
            <a:tailEnd type="none" w="sm" len="sm"/>
          </a:ln>
        </p:spPr>
      </p:pic>
      <p:sp>
        <p:nvSpPr>
          <p:cNvPr id="823" name="Google Shape;823;p9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95"/>
          <p:cNvSpPr txBox="1"/>
          <p:nvPr/>
        </p:nvSpPr>
        <p:spPr>
          <a:xfrm>
            <a:off x="329100" y="1416050"/>
            <a:ext cx="8485800" cy="180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200">
                <a:latin typeface="Open Sans"/>
                <a:ea typeface="Open Sans"/>
                <a:cs typeface="Open Sans"/>
                <a:sym typeface="Open Sans"/>
              </a:rPr>
              <a:t>Look at the live version. Nothing has changed yet; </a:t>
            </a:r>
            <a:r>
              <a:rPr lang="en" sz="2200" b="1">
                <a:latin typeface="Open Sans"/>
                <a:ea typeface="Open Sans"/>
                <a:cs typeface="Open Sans"/>
                <a:sym typeface="Open Sans"/>
              </a:rPr>
              <a:t>&lt;section&gt;</a:t>
            </a:r>
            <a:r>
              <a:rPr lang="en" sz="2200">
                <a:latin typeface="Open Sans"/>
                <a:ea typeface="Open Sans"/>
                <a:cs typeface="Open Sans"/>
                <a:sym typeface="Open Sans"/>
              </a:rPr>
              <a:t> and </a:t>
            </a:r>
            <a:r>
              <a:rPr lang="en" sz="2200" b="1">
                <a:latin typeface="Open Sans"/>
                <a:ea typeface="Open Sans"/>
                <a:cs typeface="Open Sans"/>
                <a:sym typeface="Open Sans"/>
              </a:rPr>
              <a:t>&lt;div&gt;</a:t>
            </a:r>
            <a:r>
              <a:rPr lang="en" sz="2200">
                <a:latin typeface="Open Sans"/>
                <a:ea typeface="Open Sans"/>
                <a:cs typeface="Open Sans"/>
                <a:sym typeface="Open Sans"/>
              </a:rPr>
              <a:t> elements are not visible. They group code together so that we can style and position it. </a:t>
            </a:r>
            <a:endParaRPr sz="2200">
              <a:latin typeface="Open Sans"/>
              <a:ea typeface="Open Sans"/>
              <a:cs typeface="Open Sans"/>
              <a:sym typeface="Open Sans"/>
            </a:endParaRPr>
          </a:p>
        </p:txBody>
      </p:sp>
      <p:sp>
        <p:nvSpPr>
          <p:cNvPr id="829" name="Google Shape;829;p95"/>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Some Structure IV</a:t>
            </a:r>
            <a:endParaRPr sz="3000"/>
          </a:p>
        </p:txBody>
      </p:sp>
      <p:pic>
        <p:nvPicPr>
          <p:cNvPr id="830" name="Google Shape;830;p95"/>
          <p:cNvPicPr preferRelativeResize="0"/>
          <p:nvPr/>
        </p:nvPicPr>
        <p:blipFill>
          <a:blip r:embed="rId3">
            <a:alphaModFix/>
          </a:blip>
          <a:stretch>
            <a:fillRect/>
          </a:stretch>
        </p:blipFill>
        <p:spPr>
          <a:xfrm>
            <a:off x="1932240" y="2772600"/>
            <a:ext cx="5279526" cy="3915551"/>
          </a:xfrm>
          <a:prstGeom prst="rect">
            <a:avLst/>
          </a:prstGeom>
          <a:noFill/>
          <a:ln w="19050" cap="flat" cmpd="sng">
            <a:solidFill>
              <a:srgbClr val="000000"/>
            </a:solidFill>
            <a:prstDash val="solid"/>
            <a:round/>
            <a:headEnd type="none" w="sm" len="sm"/>
            <a:tailEnd type="none" w="sm" len="sm"/>
          </a:ln>
        </p:spPr>
      </p:pic>
      <p:sp>
        <p:nvSpPr>
          <p:cNvPr id="831" name="Google Shape;831;p9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pSp>
        <p:nvGrpSpPr>
          <p:cNvPr id="836" name="Google Shape;836;p96"/>
          <p:cNvGrpSpPr/>
          <p:nvPr/>
        </p:nvGrpSpPr>
        <p:grpSpPr>
          <a:xfrm>
            <a:off x="5390524" y="1696100"/>
            <a:ext cx="3469018" cy="1957200"/>
            <a:chOff x="174700" y="3273600"/>
            <a:chExt cx="4195208" cy="1957200"/>
          </a:xfrm>
        </p:grpSpPr>
        <p:grpSp>
          <p:nvGrpSpPr>
            <p:cNvPr id="837" name="Google Shape;837;p96"/>
            <p:cNvGrpSpPr/>
            <p:nvPr/>
          </p:nvGrpSpPr>
          <p:grpSpPr>
            <a:xfrm>
              <a:off x="174700" y="3621600"/>
              <a:ext cx="4195208" cy="1609200"/>
              <a:chOff x="160474" y="0"/>
              <a:chExt cx="5525100" cy="1609200"/>
            </a:xfrm>
          </p:grpSpPr>
          <p:sp>
            <p:nvSpPr>
              <p:cNvPr id="838" name="Google Shape;838;p96"/>
              <p:cNvSpPr/>
              <p:nvPr/>
            </p:nvSpPr>
            <p:spPr>
              <a:xfrm>
                <a:off x="160474" y="0"/>
                <a:ext cx="5525100" cy="16092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839" name="Google Shape;839;p96"/>
              <p:cNvSpPr txBox="1"/>
              <p:nvPr/>
            </p:nvSpPr>
            <p:spPr>
              <a:xfrm>
                <a:off x="240449" y="159600"/>
                <a:ext cx="5367000" cy="14496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b="1" u="sng">
                    <a:latin typeface="Open Sans"/>
                    <a:ea typeface="Open Sans"/>
                    <a:cs typeface="Open Sans"/>
                    <a:sym typeface="Open Sans"/>
                  </a:rPr>
                  <a:t>class selectors:</a:t>
                </a:r>
                <a:r>
                  <a:rPr lang="en" sz="1800" b="1" u="sng">
                    <a:solidFill>
                      <a:srgbClr val="000000"/>
                    </a:solidFill>
                    <a:latin typeface="Open Sans"/>
                    <a:ea typeface="Open Sans"/>
                    <a:cs typeface="Open Sans"/>
                    <a:sym typeface="Open Sans"/>
                  </a:rPr>
                  <a:t> </a:t>
                </a:r>
                <a:r>
                  <a:rPr lang="en" sz="1800">
                    <a:solidFill>
                      <a:srgbClr val="000000"/>
                    </a:solidFill>
                    <a:latin typeface="Open Sans"/>
                    <a:ea typeface="Open Sans"/>
                    <a:cs typeface="Open Sans"/>
                    <a:sym typeface="Open Sans"/>
                  </a:rPr>
                  <a:t> </a:t>
                </a:r>
                <a:r>
                  <a:rPr lang="en" sz="1800">
                    <a:solidFill>
                      <a:schemeClr val="dk1"/>
                    </a:solidFill>
                    <a:latin typeface="Open Sans"/>
                    <a:ea typeface="Open Sans"/>
                    <a:cs typeface="Open Sans"/>
                    <a:sym typeface="Open Sans"/>
                  </a:rPr>
                  <a:t> CSS selectors that style all elements with a certain class</a:t>
                </a:r>
                <a:endParaRPr sz="1800">
                  <a:solidFill>
                    <a:schemeClr val="dk1"/>
                  </a:solidFill>
                  <a:latin typeface="Open Sans"/>
                  <a:ea typeface="Open Sans"/>
                  <a:cs typeface="Open Sans"/>
                  <a:sym typeface="Open Sans"/>
                </a:endParaRPr>
              </a:p>
              <a:p>
                <a:pPr marL="0" lvl="0" indent="0" algn="l" rtl="0">
                  <a:lnSpc>
                    <a:spcPct val="115000"/>
                  </a:lnSpc>
                  <a:spcBef>
                    <a:spcPts val="1000"/>
                  </a:spcBef>
                  <a:spcAft>
                    <a:spcPts val="1000"/>
                  </a:spcAft>
                  <a:buClr>
                    <a:srgbClr val="000000"/>
                  </a:buClr>
                  <a:buSzPts val="1100"/>
                  <a:buFont typeface="Arial"/>
                  <a:buNone/>
                </a:pPr>
                <a:endParaRPr sz="1800">
                  <a:latin typeface="Open Sans"/>
                  <a:ea typeface="Open Sans"/>
                  <a:cs typeface="Open Sans"/>
                  <a:sym typeface="Open Sans"/>
                </a:endParaRPr>
              </a:p>
            </p:txBody>
          </p:sp>
        </p:grpSp>
        <p:sp>
          <p:nvSpPr>
            <p:cNvPr id="840" name="Google Shape;840;p96"/>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grpSp>
        <p:nvGrpSpPr>
          <p:cNvPr id="841" name="Google Shape;841;p96"/>
          <p:cNvGrpSpPr/>
          <p:nvPr/>
        </p:nvGrpSpPr>
        <p:grpSpPr>
          <a:xfrm>
            <a:off x="276950" y="4210664"/>
            <a:ext cx="8590076" cy="1771857"/>
            <a:chOff x="276950" y="4591608"/>
            <a:chExt cx="8590076" cy="2302608"/>
          </a:xfrm>
        </p:grpSpPr>
        <p:grpSp>
          <p:nvGrpSpPr>
            <p:cNvPr id="842" name="Google Shape;842;p96"/>
            <p:cNvGrpSpPr/>
            <p:nvPr/>
          </p:nvGrpSpPr>
          <p:grpSpPr>
            <a:xfrm>
              <a:off x="276950" y="4591608"/>
              <a:ext cx="8590076" cy="2302608"/>
              <a:chOff x="1248998" y="4961321"/>
              <a:chExt cx="4083900" cy="1402661"/>
            </a:xfrm>
          </p:grpSpPr>
          <p:sp>
            <p:nvSpPr>
              <p:cNvPr id="843" name="Google Shape;843;p96"/>
              <p:cNvSpPr/>
              <p:nvPr/>
            </p:nvSpPr>
            <p:spPr>
              <a:xfrm>
                <a:off x="1248998" y="4961321"/>
                <a:ext cx="4083900" cy="8622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6"/>
              <p:cNvSpPr/>
              <p:nvPr/>
            </p:nvSpPr>
            <p:spPr>
              <a:xfrm>
                <a:off x="1248998" y="5318179"/>
                <a:ext cx="4083900" cy="3702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6"/>
              <p:cNvSpPr/>
              <p:nvPr/>
            </p:nvSpPr>
            <p:spPr>
              <a:xfrm>
                <a:off x="1248998" y="5171782"/>
                <a:ext cx="4083900" cy="11922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1C232"/>
                    </a:solidFill>
                    <a:latin typeface="Consolas"/>
                    <a:ea typeface="Consolas"/>
                    <a:cs typeface="Consolas"/>
                    <a:sym typeface="Consolas"/>
                  </a:rPr>
                  <a:t>13 </a:t>
                </a:r>
                <a:r>
                  <a:rPr lang="en">
                    <a:solidFill>
                      <a:srgbClr val="999999"/>
                    </a:solidFill>
                    <a:latin typeface="Consolas"/>
                    <a:ea typeface="Consolas"/>
                    <a:cs typeface="Consolas"/>
                    <a:sym typeface="Consolas"/>
                  </a:rPr>
                  <a:t>.logo</a:t>
                </a:r>
                <a:r>
                  <a:rPr lang="en">
                    <a:solidFill>
                      <a:srgbClr val="F1C232"/>
                    </a:solidFill>
                    <a:latin typeface="Consolas"/>
                    <a:ea typeface="Consolas"/>
                    <a:cs typeface="Consolas"/>
                    <a:sym typeface="Consolas"/>
                  </a:rPr>
                  <a:t> </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1C232"/>
                    </a:solidFill>
                    <a:latin typeface="Consolas"/>
                    <a:ea typeface="Consolas"/>
                    <a:cs typeface="Consolas"/>
                    <a:sym typeface="Consolas"/>
                  </a:rPr>
                  <a:t>14   </a:t>
                </a:r>
                <a:r>
                  <a:rPr lang="en">
                    <a:solidFill>
                      <a:schemeClr val="accent5"/>
                    </a:solidFill>
                    <a:latin typeface="Consolas"/>
                    <a:ea typeface="Consolas"/>
                    <a:cs typeface="Consolas"/>
                    <a:sym typeface="Consolas"/>
                  </a:rPr>
                  <a:t>text-align: </a:t>
                </a:r>
                <a:r>
                  <a:rPr lang="en">
                    <a:solidFill>
                      <a:schemeClr val="accent6"/>
                    </a:solidFill>
                    <a:latin typeface="Consolas"/>
                    <a:ea typeface="Consolas"/>
                    <a:cs typeface="Consolas"/>
                    <a:sym typeface="Consolas"/>
                  </a:rPr>
                  <a:t>left</a:t>
                </a:r>
                <a:r>
                  <a:rPr lang="en">
                    <a:solidFill>
                      <a:srgbClr val="00FFFF"/>
                    </a:solidFill>
                    <a:latin typeface="Consolas"/>
                    <a:ea typeface="Consolas"/>
                    <a:cs typeface="Consolas"/>
                    <a:sym typeface="Consolas"/>
                  </a:rPr>
                  <a:t>;</a:t>
                </a:r>
                <a:r>
                  <a:rPr lang="en">
                    <a:solidFill>
                      <a:schemeClr val="accent5"/>
                    </a:solidFill>
                    <a:latin typeface="Consolas"/>
                    <a:ea typeface="Consolas"/>
                    <a:cs typeface="Consolas"/>
                    <a:sym typeface="Consolas"/>
                  </a:rPr>
                  <a:t> </a:t>
                </a:r>
                <a:endParaRPr>
                  <a:solidFill>
                    <a:schemeClr val="accent5"/>
                  </a:solidFill>
                  <a:latin typeface="Consolas"/>
                  <a:ea typeface="Consolas"/>
                  <a:cs typeface="Consolas"/>
                  <a:sym typeface="Consolas"/>
                </a:endParaRPr>
              </a:p>
              <a:p>
                <a:pPr marL="0" lvl="0" indent="0" algn="l" rtl="0">
                  <a:spcBef>
                    <a:spcPts val="0"/>
                  </a:spcBef>
                  <a:spcAft>
                    <a:spcPts val="0"/>
                  </a:spcAft>
                  <a:buNone/>
                </a:pPr>
                <a:r>
                  <a:rPr lang="en">
                    <a:solidFill>
                      <a:srgbClr val="F1C232"/>
                    </a:solidFill>
                    <a:latin typeface="Consolas"/>
                    <a:ea typeface="Consolas"/>
                    <a:cs typeface="Consolas"/>
                    <a:sym typeface="Consolas"/>
                  </a:rPr>
                  <a:t>15   </a:t>
                </a:r>
                <a:r>
                  <a:rPr lang="en">
                    <a:solidFill>
                      <a:schemeClr val="accent5"/>
                    </a:solidFill>
                    <a:latin typeface="Consolas"/>
                    <a:ea typeface="Consolas"/>
                    <a:cs typeface="Consolas"/>
                    <a:sym typeface="Consolas"/>
                  </a:rPr>
                  <a:t>width: </a:t>
                </a:r>
                <a:r>
                  <a:rPr lang="en">
                    <a:solidFill>
                      <a:srgbClr val="00FFFF"/>
                    </a:solidFill>
                    <a:latin typeface="Consolas"/>
                    <a:ea typeface="Consolas"/>
                    <a:cs typeface="Consolas"/>
                    <a:sym typeface="Consolas"/>
                  </a:rPr>
                  <a:t>48vw;</a:t>
                </a:r>
                <a:endParaRPr>
                  <a:solidFill>
                    <a:srgbClr val="F1C232"/>
                  </a:solidFill>
                  <a:latin typeface="Consolas"/>
                  <a:ea typeface="Consolas"/>
                  <a:cs typeface="Consolas"/>
                  <a:sym typeface="Consolas"/>
                </a:endParaRPr>
              </a:p>
              <a:p>
                <a:pPr marL="0" lvl="0" indent="0" algn="l" rtl="0">
                  <a:spcBef>
                    <a:spcPts val="0"/>
                  </a:spcBef>
                  <a:spcAft>
                    <a:spcPts val="0"/>
                  </a:spcAft>
                  <a:buNone/>
                </a:pPr>
                <a:r>
                  <a:rPr lang="en">
                    <a:solidFill>
                      <a:srgbClr val="F1C232"/>
                    </a:solidFill>
                    <a:latin typeface="Consolas"/>
                    <a:ea typeface="Consolas"/>
                    <a:cs typeface="Consolas"/>
                    <a:sym typeface="Consolas"/>
                  </a:rPr>
                  <a:t>16 </a:t>
                </a:r>
                <a:r>
                  <a:rPr lang="en">
                    <a:solidFill>
                      <a:srgbClr val="FFFFFF"/>
                    </a:solidFill>
                    <a:latin typeface="Consolas"/>
                    <a:ea typeface="Consolas"/>
                    <a:cs typeface="Consolas"/>
                    <a:sym typeface="Consolas"/>
                  </a:rPr>
                  <a:t>}</a:t>
                </a:r>
                <a:endParaRPr>
                  <a:solidFill>
                    <a:srgbClr val="F1C232"/>
                  </a:solidFill>
                  <a:latin typeface="Consolas"/>
                  <a:ea typeface="Consolas"/>
                  <a:cs typeface="Consolas"/>
                  <a:sym typeface="Consolas"/>
                </a:endParaRPr>
              </a:p>
            </p:txBody>
          </p:sp>
        </p:grpSp>
        <p:sp>
          <p:nvSpPr>
            <p:cNvPr id="846" name="Google Shape;846;p96"/>
            <p:cNvSpPr/>
            <p:nvPr/>
          </p:nvSpPr>
          <p:spPr>
            <a:xfrm>
              <a:off x="520213" y="4658468"/>
              <a:ext cx="259200" cy="2025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6"/>
            <p:cNvSpPr/>
            <p:nvPr/>
          </p:nvSpPr>
          <p:spPr>
            <a:xfrm>
              <a:off x="840771" y="4658485"/>
              <a:ext cx="259200" cy="2025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6"/>
            <p:cNvSpPr/>
            <p:nvPr/>
          </p:nvSpPr>
          <p:spPr>
            <a:xfrm>
              <a:off x="1161330" y="4658485"/>
              <a:ext cx="259200" cy="2025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9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850" name="Google Shape;850;p96"/>
          <p:cNvSpPr txBox="1"/>
          <p:nvPr/>
        </p:nvSpPr>
        <p:spPr>
          <a:xfrm>
            <a:off x="284513" y="1598688"/>
            <a:ext cx="4908900" cy="230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In </a:t>
            </a:r>
            <a:r>
              <a:rPr lang="en" sz="2200" b="1">
                <a:solidFill>
                  <a:srgbClr val="5EA5E5"/>
                </a:solidFill>
                <a:latin typeface="Courier New"/>
                <a:ea typeface="Courier New"/>
                <a:cs typeface="Courier New"/>
                <a:sym typeface="Courier New"/>
              </a:rPr>
              <a:t>style.css</a:t>
            </a:r>
            <a:r>
              <a:rPr lang="en" sz="2200" b="1">
                <a:solidFill>
                  <a:schemeClr val="dk1"/>
                </a:solidFill>
                <a:latin typeface="Open Sans"/>
                <a:ea typeface="Open Sans"/>
                <a:cs typeface="Open Sans"/>
                <a:sym typeface="Open Sans"/>
              </a:rPr>
              <a:t>, </a:t>
            </a:r>
            <a:r>
              <a:rPr lang="en" sz="2200">
                <a:solidFill>
                  <a:schemeClr val="dk1"/>
                </a:solidFill>
                <a:latin typeface="Open Sans"/>
                <a:ea typeface="Open Sans"/>
                <a:cs typeface="Open Sans"/>
                <a:sym typeface="Open Sans"/>
              </a:rPr>
              <a:t>these styles are applied to all elements that have the </a:t>
            </a:r>
            <a:r>
              <a:rPr lang="en" sz="2200">
                <a:solidFill>
                  <a:schemeClr val="dk1"/>
                </a:solidFill>
                <a:latin typeface="Courier New"/>
                <a:ea typeface="Courier New"/>
                <a:cs typeface="Courier New"/>
                <a:sym typeface="Courier New"/>
              </a:rPr>
              <a:t>"logo"</a:t>
            </a:r>
            <a:r>
              <a:rPr lang="en" sz="2200">
                <a:solidFill>
                  <a:schemeClr val="dk1"/>
                </a:solidFill>
                <a:latin typeface="Open Sans"/>
                <a:ea typeface="Open Sans"/>
                <a:cs typeface="Open Sans"/>
                <a:sym typeface="Open Sans"/>
              </a:rPr>
              <a:t> class. Class selectors are more specific than tag selectors, so they will override tag selectors. </a:t>
            </a:r>
            <a:endParaRPr sz="2200">
              <a:solidFill>
                <a:schemeClr val="dk1"/>
              </a:solidFill>
              <a:latin typeface="Open Sans"/>
              <a:ea typeface="Open Sans"/>
              <a:cs typeface="Open Sans"/>
              <a:sym typeface="Open Sans"/>
            </a:endParaRPr>
          </a:p>
        </p:txBody>
      </p:sp>
      <p:sp>
        <p:nvSpPr>
          <p:cNvPr id="851" name="Google Shape;851;p96"/>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CSS Class Selector</a:t>
            </a:r>
            <a:endParaRPr sz="3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97"/>
          <p:cNvSpPr txBox="1"/>
          <p:nvPr/>
        </p:nvSpPr>
        <p:spPr>
          <a:xfrm>
            <a:off x="329100" y="1416050"/>
            <a:ext cx="8485800" cy="24447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Return to </a:t>
            </a:r>
            <a:r>
              <a:rPr lang="en" sz="2200" b="1">
                <a:solidFill>
                  <a:srgbClr val="5EA5E5"/>
                </a:solidFill>
                <a:latin typeface="Courier New"/>
                <a:ea typeface="Courier New"/>
                <a:cs typeface="Courier New"/>
                <a:sym typeface="Courier New"/>
              </a:rPr>
              <a:t>style.css</a:t>
            </a:r>
            <a:r>
              <a:rPr lang="en" sz="2200">
                <a:solidFill>
                  <a:schemeClr val="dk1"/>
                </a:solidFill>
                <a:latin typeface="Open Sans"/>
                <a:ea typeface="Open Sans"/>
                <a:cs typeface="Open Sans"/>
                <a:sym typeface="Open Sans"/>
              </a:rPr>
              <a:t>. Add a CSS rule set that will style elements with the class </a:t>
            </a:r>
            <a:r>
              <a:rPr lang="en" sz="2200">
                <a:solidFill>
                  <a:schemeClr val="dk1"/>
                </a:solidFill>
                <a:latin typeface="Consolas"/>
                <a:ea typeface="Consolas"/>
                <a:cs typeface="Consolas"/>
                <a:sym typeface="Consolas"/>
              </a:rPr>
              <a:t>main</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Add the following code inside of that rule set. </a:t>
            </a:r>
            <a:endParaRPr sz="2200">
              <a:solidFill>
                <a:schemeClr val="dk1"/>
              </a:solidFill>
              <a:latin typeface="Open Sans"/>
              <a:ea typeface="Open Sans"/>
              <a:cs typeface="Open Sans"/>
              <a:sym typeface="Open Sans"/>
            </a:endParaRPr>
          </a:p>
        </p:txBody>
      </p:sp>
      <p:sp>
        <p:nvSpPr>
          <p:cNvPr id="857" name="Google Shape;857;p97"/>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Some Structure V</a:t>
            </a:r>
            <a:endParaRPr sz="3000"/>
          </a:p>
        </p:txBody>
      </p:sp>
      <p:pic>
        <p:nvPicPr>
          <p:cNvPr id="858" name="Google Shape;858;p97"/>
          <p:cNvPicPr preferRelativeResize="0"/>
          <p:nvPr/>
        </p:nvPicPr>
        <p:blipFill rotWithShape="1">
          <a:blip r:embed="rId3">
            <a:alphaModFix/>
          </a:blip>
          <a:srcRect b="15476"/>
          <a:stretch/>
        </p:blipFill>
        <p:spPr>
          <a:xfrm>
            <a:off x="998013" y="3675783"/>
            <a:ext cx="7148026" cy="1901742"/>
          </a:xfrm>
          <a:prstGeom prst="rect">
            <a:avLst/>
          </a:prstGeom>
          <a:noFill/>
          <a:ln w="19050" cap="flat" cmpd="sng">
            <a:solidFill>
              <a:srgbClr val="000000"/>
            </a:solidFill>
            <a:prstDash val="solid"/>
            <a:round/>
            <a:headEnd type="none" w="sm" len="sm"/>
            <a:tailEnd type="none" w="sm" len="sm"/>
          </a:ln>
        </p:spPr>
      </p:pic>
      <p:sp>
        <p:nvSpPr>
          <p:cNvPr id="859" name="Google Shape;859;p9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98"/>
          <p:cNvSpPr txBox="1">
            <a:spLocks noGrp="1"/>
          </p:cNvSpPr>
          <p:nvPr>
            <p:ph type="title"/>
          </p:nvPr>
        </p:nvSpPr>
        <p:spPr>
          <a:xfrm>
            <a:off x="900875" y="647750"/>
            <a:ext cx="7340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Code Review</a:t>
            </a:r>
            <a:endParaRPr sz="3000"/>
          </a:p>
        </p:txBody>
      </p:sp>
      <p:sp>
        <p:nvSpPr>
          <p:cNvPr id="865" name="Google Shape;865;p98"/>
          <p:cNvSpPr txBox="1">
            <a:spLocks noGrp="1"/>
          </p:cNvSpPr>
          <p:nvPr>
            <p:ph type="body" idx="1"/>
          </p:nvPr>
        </p:nvSpPr>
        <p:spPr>
          <a:xfrm>
            <a:off x="253350" y="1903475"/>
            <a:ext cx="4263300" cy="429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rgbClr val="5EA5E5"/>
                </a:solidFill>
                <a:latin typeface="Courier New"/>
                <a:ea typeface="Courier New"/>
                <a:cs typeface="Courier New"/>
                <a:sym typeface="Courier New"/>
              </a:rPr>
              <a:t>display</a:t>
            </a:r>
            <a:r>
              <a:rPr lang="en" sz="2000"/>
              <a:t> – a CSS property  that determines how an element should take up space on a page</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000" b="1">
                <a:solidFill>
                  <a:srgbClr val="5EA5E5"/>
                </a:solidFill>
                <a:latin typeface="Courier New"/>
                <a:ea typeface="Courier New"/>
                <a:cs typeface="Courier New"/>
                <a:sym typeface="Courier New"/>
              </a:rPr>
              <a:t>flex</a:t>
            </a:r>
            <a:r>
              <a:rPr lang="en" sz="2000"/>
              <a:t> – one possible value for the display property. Usually, each HTML element is displayed on its own line. When using flex, each element squeezes next to the one before it. </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endParaRPr sz="2000"/>
          </a:p>
        </p:txBody>
      </p:sp>
      <p:sp>
        <p:nvSpPr>
          <p:cNvPr id="866" name="Google Shape;866;p98"/>
          <p:cNvSpPr txBox="1">
            <a:spLocks noGrp="1"/>
          </p:cNvSpPr>
          <p:nvPr>
            <p:ph type="sldNum" idx="12"/>
          </p:nvPr>
        </p:nvSpPr>
        <p:spPr>
          <a:xfrm>
            <a:off x="8576625" y="6428300"/>
            <a:ext cx="567300" cy="4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sp>
        <p:nvSpPr>
          <p:cNvPr id="867" name="Google Shape;867;p98"/>
          <p:cNvSpPr txBox="1">
            <a:spLocks noGrp="1"/>
          </p:cNvSpPr>
          <p:nvPr>
            <p:ph type="body" idx="1"/>
          </p:nvPr>
        </p:nvSpPr>
        <p:spPr>
          <a:xfrm>
            <a:off x="4627350" y="1903475"/>
            <a:ext cx="4263300" cy="429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b="1">
                <a:solidFill>
                  <a:srgbClr val="5EA5E5"/>
                </a:solidFill>
                <a:latin typeface="Courier New"/>
                <a:ea typeface="Courier New"/>
                <a:cs typeface="Courier New"/>
                <a:sym typeface="Courier New"/>
              </a:rPr>
              <a:t>justify-content</a:t>
            </a:r>
            <a:r>
              <a:rPr lang="en" sz="2000">
                <a:solidFill>
                  <a:schemeClr val="dk1"/>
                </a:solidFill>
              </a:rPr>
              <a:t> - a CSS property tells the browser how much space should be between elements on the same line</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000" b="1">
                <a:solidFill>
                  <a:srgbClr val="5EA5E5"/>
                </a:solidFill>
                <a:latin typeface="Courier New"/>
                <a:ea typeface="Courier New"/>
                <a:cs typeface="Courier New"/>
                <a:sym typeface="Courier New"/>
              </a:rPr>
              <a:t>space-around</a:t>
            </a:r>
            <a:r>
              <a:rPr lang="en" sz="2000" b="1">
                <a:solidFill>
                  <a:schemeClr val="dk1"/>
                </a:solidFill>
                <a:latin typeface="Courier New"/>
                <a:ea typeface="Courier New"/>
                <a:cs typeface="Courier New"/>
                <a:sym typeface="Courier New"/>
              </a:rPr>
              <a:t> - </a:t>
            </a:r>
            <a:r>
              <a:rPr lang="en" sz="2000">
                <a:solidFill>
                  <a:schemeClr val="dk1"/>
                </a:solidFill>
              </a:rPr>
              <a:t>a value for the justify-content property that puts equal space around all elements</a:t>
            </a:r>
            <a:endParaRPr sz="2000">
              <a:solidFill>
                <a:schemeClr val="dk1"/>
              </a:solidFill>
            </a:endParaRPr>
          </a:p>
          <a:p>
            <a:pPr marL="0" lvl="0" indent="0" algn="l" rtl="0">
              <a:lnSpc>
                <a:spcPct val="115000"/>
              </a:lnSpc>
              <a:spcBef>
                <a:spcPts val="0"/>
              </a:spcBef>
              <a:spcAft>
                <a:spcPts val="0"/>
              </a:spcAft>
              <a:buNone/>
            </a:pPr>
            <a:endParaRPr sz="2000">
              <a:solidFill>
                <a:schemeClr val="dk1"/>
              </a:solidFill>
            </a:endParaRPr>
          </a:p>
          <a:p>
            <a:pPr marL="0" lvl="0" indent="0" algn="l" rtl="0">
              <a:lnSpc>
                <a:spcPct val="115000"/>
              </a:lnSpc>
              <a:spcBef>
                <a:spcPts val="0"/>
              </a:spcBef>
              <a:spcAft>
                <a:spcPts val="0"/>
              </a:spcAft>
              <a:buNone/>
            </a:pP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Make an Account on Glitch</a:t>
            </a:r>
            <a:endParaRPr sz="3000"/>
          </a:p>
        </p:txBody>
      </p:sp>
      <p:sp>
        <p:nvSpPr>
          <p:cNvPr id="262" name="Google Shape;262;p35"/>
          <p:cNvSpPr txBox="1"/>
          <p:nvPr/>
        </p:nvSpPr>
        <p:spPr>
          <a:xfrm>
            <a:off x="4483225" y="4811975"/>
            <a:ext cx="4558500" cy="189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200">
              <a:solidFill>
                <a:schemeClr val="dk1"/>
              </a:solidFill>
              <a:latin typeface="Open Sans"/>
              <a:ea typeface="Open Sans"/>
              <a:cs typeface="Open Sans"/>
              <a:sym typeface="Open Sans"/>
            </a:endParaRPr>
          </a:p>
        </p:txBody>
      </p:sp>
      <p:pic>
        <p:nvPicPr>
          <p:cNvPr id="263" name="Google Shape;263;p35"/>
          <p:cNvPicPr preferRelativeResize="0"/>
          <p:nvPr/>
        </p:nvPicPr>
        <p:blipFill rotWithShape="1">
          <a:blip r:embed="rId3">
            <a:alphaModFix/>
          </a:blip>
          <a:srcRect b="17614"/>
          <a:stretch/>
        </p:blipFill>
        <p:spPr>
          <a:xfrm>
            <a:off x="1547953" y="3433744"/>
            <a:ext cx="6048101" cy="2890331"/>
          </a:xfrm>
          <a:prstGeom prst="rect">
            <a:avLst/>
          </a:prstGeom>
          <a:noFill/>
          <a:ln w="19050" cap="flat" cmpd="sng">
            <a:solidFill>
              <a:srgbClr val="000000"/>
            </a:solidFill>
            <a:prstDash val="solid"/>
            <a:round/>
            <a:headEnd type="none" w="sm" len="sm"/>
            <a:tailEnd type="none" w="sm" len="sm"/>
          </a:ln>
        </p:spPr>
      </p:pic>
      <p:sp>
        <p:nvSpPr>
          <p:cNvPr id="264" name="Google Shape;264;p35"/>
          <p:cNvSpPr txBox="1"/>
          <p:nvPr/>
        </p:nvSpPr>
        <p:spPr>
          <a:xfrm>
            <a:off x="746677" y="1558652"/>
            <a:ext cx="7669500" cy="18939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Font typeface="Open Sans"/>
              <a:buAutoNum type="arabicPeriod"/>
            </a:pPr>
            <a:r>
              <a:rPr lang="en" sz="2200" dirty="0">
                <a:solidFill>
                  <a:schemeClr val="dk1"/>
                </a:solidFill>
                <a:latin typeface="Open Sans"/>
                <a:ea typeface="Open Sans"/>
                <a:cs typeface="Open Sans"/>
                <a:sym typeface="Open Sans"/>
              </a:rPr>
              <a:t>Go to </a:t>
            </a:r>
            <a:r>
              <a:rPr lang="en" sz="2200" b="1" u="sng" dirty="0">
                <a:solidFill>
                  <a:srgbClr val="5EA5E5"/>
                </a:solidFill>
                <a:latin typeface="Open Sans"/>
                <a:ea typeface="Open Sans"/>
                <a:cs typeface="Open Sans"/>
                <a:sym typeface="Open Sans"/>
              </a:rPr>
              <a:t>Glitch.com</a:t>
            </a:r>
            <a:r>
              <a:rPr lang="en" sz="2200" dirty="0">
                <a:solidFill>
                  <a:schemeClr val="dk1"/>
                </a:solidFill>
                <a:latin typeface="Open Sans"/>
                <a:ea typeface="Open Sans"/>
                <a:cs typeface="Open Sans"/>
                <a:sym typeface="Open Sans"/>
              </a:rPr>
              <a:t> </a:t>
            </a:r>
            <a:endParaRPr sz="2200" dirty="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SzPts val="2200"/>
              <a:buFont typeface="Open Sans"/>
              <a:buAutoNum type="arabicPeriod"/>
            </a:pPr>
            <a:r>
              <a:rPr lang="en" sz="2200" dirty="0">
                <a:solidFill>
                  <a:schemeClr val="dk1"/>
                </a:solidFill>
                <a:latin typeface="Open Sans"/>
                <a:ea typeface="Open Sans"/>
                <a:cs typeface="Open Sans"/>
                <a:sym typeface="Open Sans"/>
              </a:rPr>
              <a:t>In the upper right hand corner, click </a:t>
            </a:r>
            <a:r>
              <a:rPr lang="en" sz="2200" b="1" dirty="0">
                <a:solidFill>
                  <a:srgbClr val="5EA5E5"/>
                </a:solidFill>
                <a:latin typeface="Open Sans"/>
                <a:ea typeface="Open Sans"/>
                <a:cs typeface="Open Sans"/>
                <a:sym typeface="Open Sans"/>
              </a:rPr>
              <a:t>Sign in</a:t>
            </a:r>
            <a:endParaRPr sz="2200" b="1" dirty="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SzPts val="2200"/>
              <a:buFont typeface="Open Sans"/>
              <a:buAutoNum type="arabicPeriod"/>
            </a:pPr>
            <a:r>
              <a:rPr lang="en" sz="2200" dirty="0">
                <a:solidFill>
                  <a:schemeClr val="dk1"/>
                </a:solidFill>
                <a:latin typeface="Open Sans"/>
                <a:ea typeface="Open Sans"/>
                <a:cs typeface="Open Sans"/>
                <a:sym typeface="Open Sans"/>
              </a:rPr>
              <a:t>Choose how you would like to sign in. </a:t>
            </a:r>
            <a:endParaRPr sz="2200" dirty="0">
              <a:solidFill>
                <a:schemeClr val="dk1"/>
              </a:solidFill>
              <a:latin typeface="Open Sans"/>
              <a:ea typeface="Open Sans"/>
              <a:cs typeface="Open Sans"/>
              <a:sym typeface="Open Sans"/>
            </a:endParaRPr>
          </a:p>
          <a:p>
            <a:pPr marL="0" lvl="0" indent="0" algn="ctr" rtl="0">
              <a:lnSpc>
                <a:spcPct val="115000"/>
              </a:lnSpc>
              <a:spcBef>
                <a:spcPts val="1000"/>
              </a:spcBef>
              <a:spcAft>
                <a:spcPts val="1000"/>
              </a:spcAft>
              <a:buNone/>
            </a:pPr>
            <a:endParaRPr sz="1800" dirty="0">
              <a:solidFill>
                <a:schemeClr val="dk1"/>
              </a:solidFill>
              <a:latin typeface="Open Sans"/>
              <a:ea typeface="Open Sans"/>
              <a:cs typeface="Open Sans"/>
              <a:sym typeface="Open Sans"/>
            </a:endParaRPr>
          </a:p>
        </p:txBody>
      </p:sp>
      <p:sp>
        <p:nvSpPr>
          <p:cNvPr id="265" name="Google Shape;265;p35"/>
          <p:cNvSpPr/>
          <p:nvPr/>
        </p:nvSpPr>
        <p:spPr>
          <a:xfrm>
            <a:off x="5750825" y="4298025"/>
            <a:ext cx="1032000" cy="513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99"/>
          <p:cNvSpPr txBox="1">
            <a:spLocks noGrp="1"/>
          </p:cNvSpPr>
          <p:nvPr>
            <p:ph type="title"/>
          </p:nvPr>
        </p:nvSpPr>
        <p:spPr>
          <a:xfrm>
            <a:off x="900875" y="647750"/>
            <a:ext cx="73401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Code Review</a:t>
            </a:r>
            <a:endParaRPr sz="3000"/>
          </a:p>
        </p:txBody>
      </p:sp>
      <p:sp>
        <p:nvSpPr>
          <p:cNvPr id="873" name="Google Shape;873;p99"/>
          <p:cNvSpPr txBox="1">
            <a:spLocks noGrp="1"/>
          </p:cNvSpPr>
          <p:nvPr>
            <p:ph type="body" idx="1"/>
          </p:nvPr>
        </p:nvSpPr>
        <p:spPr>
          <a:xfrm>
            <a:off x="658650" y="2054600"/>
            <a:ext cx="4263300" cy="4297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a:solidFill>
                  <a:srgbClr val="5EA5E5"/>
                </a:solidFill>
                <a:latin typeface="Courier New"/>
                <a:ea typeface="Courier New"/>
                <a:cs typeface="Courier New"/>
                <a:sym typeface="Courier New"/>
              </a:rPr>
              <a:t>height</a:t>
            </a:r>
            <a:r>
              <a:rPr lang="en" sz="2000"/>
              <a:t> – a CSS property  that specifies how tall an element should be </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400" b="1">
                <a:solidFill>
                  <a:srgbClr val="5EA5E5"/>
                </a:solidFill>
                <a:latin typeface="Courier New"/>
                <a:ea typeface="Courier New"/>
                <a:cs typeface="Courier New"/>
                <a:sym typeface="Courier New"/>
              </a:rPr>
              <a:t>70 vh</a:t>
            </a:r>
            <a:r>
              <a:rPr lang="en" sz="2000"/>
              <a:t> – vh means view height. 70 view height means 70% of how tall the user's  browser window is. This means: "Make the main section of this website 70% as tall as the user's browser." </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endParaRPr sz="2000"/>
          </a:p>
        </p:txBody>
      </p:sp>
      <p:sp>
        <p:nvSpPr>
          <p:cNvPr id="874" name="Google Shape;874;p99"/>
          <p:cNvSpPr txBox="1">
            <a:spLocks noGrp="1"/>
          </p:cNvSpPr>
          <p:nvPr>
            <p:ph type="sldNum" idx="12"/>
          </p:nvPr>
        </p:nvSpPr>
        <p:spPr>
          <a:xfrm>
            <a:off x="8576625" y="6428300"/>
            <a:ext cx="567300" cy="4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pic>
        <p:nvPicPr>
          <p:cNvPr id="875" name="Google Shape;875;p99"/>
          <p:cNvPicPr preferRelativeResize="0"/>
          <p:nvPr/>
        </p:nvPicPr>
        <p:blipFill>
          <a:blip r:embed="rId3">
            <a:alphaModFix/>
          </a:blip>
          <a:stretch>
            <a:fillRect/>
          </a:stretch>
        </p:blipFill>
        <p:spPr>
          <a:xfrm>
            <a:off x="5627850" y="2438700"/>
            <a:ext cx="2857500" cy="2857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00"/>
          <p:cNvSpPr txBox="1"/>
          <p:nvPr/>
        </p:nvSpPr>
        <p:spPr>
          <a:xfrm>
            <a:off x="329100" y="1416050"/>
            <a:ext cx="8485800" cy="143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solidFill>
                  <a:schemeClr val="dk1"/>
                </a:solidFill>
                <a:latin typeface="Open Sans"/>
                <a:ea typeface="Open Sans"/>
                <a:cs typeface="Open Sans"/>
                <a:sym typeface="Open Sans"/>
              </a:rPr>
              <a:t>Look at your page again! </a:t>
            </a:r>
            <a:endParaRPr sz="2200">
              <a:solidFill>
                <a:schemeClr val="dk1"/>
              </a:solidFill>
              <a:latin typeface="Open Sans"/>
              <a:ea typeface="Open Sans"/>
              <a:cs typeface="Open Sans"/>
              <a:sym typeface="Open Sans"/>
            </a:endParaRPr>
          </a:p>
          <a:p>
            <a:pPr marL="0" lvl="0" indent="0" algn="ctr" rtl="0">
              <a:lnSpc>
                <a:spcPct val="115000"/>
              </a:lnSpc>
              <a:spcBef>
                <a:spcPts val="1000"/>
              </a:spcBef>
              <a:spcAft>
                <a:spcPts val="1000"/>
              </a:spcAft>
              <a:buNone/>
            </a:pPr>
            <a:r>
              <a:rPr lang="en" sz="2000">
                <a:solidFill>
                  <a:schemeClr val="dk1"/>
                </a:solidFill>
                <a:latin typeface="Open Sans"/>
                <a:ea typeface="Open Sans"/>
                <a:cs typeface="Open Sans"/>
                <a:sym typeface="Open Sans"/>
              </a:rPr>
              <a:t>We want to set the dimensions of the left and right sections next. </a:t>
            </a:r>
            <a:endParaRPr sz="2000">
              <a:solidFill>
                <a:schemeClr val="dk1"/>
              </a:solidFill>
              <a:latin typeface="Open Sans"/>
              <a:ea typeface="Open Sans"/>
              <a:cs typeface="Open Sans"/>
              <a:sym typeface="Open Sans"/>
            </a:endParaRPr>
          </a:p>
        </p:txBody>
      </p:sp>
      <p:sp>
        <p:nvSpPr>
          <p:cNvPr id="881" name="Google Shape;881;p100"/>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Some Structure VI</a:t>
            </a:r>
            <a:endParaRPr sz="3000"/>
          </a:p>
        </p:txBody>
      </p:sp>
      <p:pic>
        <p:nvPicPr>
          <p:cNvPr id="882" name="Google Shape;882;p100"/>
          <p:cNvPicPr preferRelativeResize="0"/>
          <p:nvPr/>
        </p:nvPicPr>
        <p:blipFill>
          <a:blip r:embed="rId3">
            <a:alphaModFix/>
          </a:blip>
          <a:stretch>
            <a:fillRect/>
          </a:stretch>
        </p:blipFill>
        <p:spPr>
          <a:xfrm>
            <a:off x="1022050" y="2728625"/>
            <a:ext cx="7099898" cy="3793799"/>
          </a:xfrm>
          <a:prstGeom prst="rect">
            <a:avLst/>
          </a:prstGeom>
          <a:noFill/>
          <a:ln w="19050" cap="flat" cmpd="sng">
            <a:solidFill>
              <a:srgbClr val="000000"/>
            </a:solidFill>
            <a:prstDash val="solid"/>
            <a:round/>
            <a:headEnd type="none" w="sm" len="sm"/>
            <a:tailEnd type="none" w="sm" len="sm"/>
          </a:ln>
        </p:spPr>
      </p:pic>
      <p:sp>
        <p:nvSpPr>
          <p:cNvPr id="883" name="Google Shape;883;p10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01"/>
          <p:cNvSpPr txBox="1"/>
          <p:nvPr/>
        </p:nvSpPr>
        <p:spPr>
          <a:xfrm>
            <a:off x="329100" y="1416050"/>
            <a:ext cx="8485800" cy="18195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a:t>
            </a:r>
            <a:r>
              <a:rPr lang="en" sz="2200">
                <a:solidFill>
                  <a:schemeClr val="dk1"/>
                </a:solidFill>
                <a:latin typeface="Courier New"/>
                <a:ea typeface="Courier New"/>
                <a:cs typeface="Courier New"/>
                <a:sym typeface="Courier New"/>
              </a:rPr>
              <a:t> </a:t>
            </a:r>
            <a:r>
              <a:rPr lang="en" sz="2200" b="1">
                <a:solidFill>
                  <a:srgbClr val="5EA5E5"/>
                </a:solidFill>
                <a:latin typeface="Courier New"/>
                <a:ea typeface="Courier New"/>
                <a:cs typeface="Courier New"/>
                <a:sym typeface="Courier New"/>
              </a:rPr>
              <a:t>index.html</a:t>
            </a:r>
            <a:r>
              <a:rPr lang="en" sz="2200">
                <a:solidFill>
                  <a:schemeClr val="dk1"/>
                </a:solidFill>
                <a:latin typeface="Courier New"/>
                <a:ea typeface="Courier New"/>
                <a:cs typeface="Courier New"/>
                <a:sym typeface="Courier New"/>
              </a:rPr>
              <a:t>.</a:t>
            </a:r>
            <a:r>
              <a:rPr lang="en" sz="2200">
                <a:solidFill>
                  <a:schemeClr val="dk1"/>
                </a:solidFill>
                <a:latin typeface="Open Sans"/>
                <a:ea typeface="Open Sans"/>
                <a:cs typeface="Open Sans"/>
                <a:sym typeface="Open Sans"/>
              </a:rPr>
              <a:t> Add the class "</a:t>
            </a:r>
            <a:r>
              <a:rPr lang="en" sz="2200">
                <a:solidFill>
                  <a:schemeClr val="dk1"/>
                </a:solidFill>
                <a:latin typeface="Consolas"/>
                <a:ea typeface="Consolas"/>
                <a:cs typeface="Consolas"/>
                <a:sym typeface="Consolas"/>
              </a:rPr>
              <a:t>left"</a:t>
            </a:r>
            <a:r>
              <a:rPr lang="en" sz="2200">
                <a:solidFill>
                  <a:schemeClr val="dk1"/>
                </a:solidFill>
                <a:latin typeface="Open Sans"/>
                <a:ea typeface="Open Sans"/>
                <a:cs typeface="Open Sans"/>
                <a:sym typeface="Open Sans"/>
              </a:rPr>
              <a:t> to the div around the </a:t>
            </a:r>
            <a:r>
              <a:rPr lang="en" sz="2200" b="1">
                <a:solidFill>
                  <a:srgbClr val="5EA5E5"/>
                </a:solidFill>
                <a:latin typeface="Open Sans"/>
                <a:ea typeface="Open Sans"/>
                <a:cs typeface="Open Sans"/>
                <a:sym typeface="Open Sans"/>
              </a:rPr>
              <a:t>about</a:t>
            </a:r>
            <a:r>
              <a:rPr lang="en" sz="2200">
                <a:solidFill>
                  <a:schemeClr val="dk1"/>
                </a:solidFill>
                <a:latin typeface="Open Sans"/>
                <a:ea typeface="Open Sans"/>
                <a:cs typeface="Open Sans"/>
                <a:sym typeface="Open Sans"/>
              </a:rPr>
              <a:t> section. Add the class </a:t>
            </a:r>
            <a:r>
              <a:rPr lang="en" sz="2200">
                <a:solidFill>
                  <a:schemeClr val="dk1"/>
                </a:solidFill>
                <a:latin typeface="Consolas"/>
                <a:ea typeface="Consolas"/>
                <a:cs typeface="Consolas"/>
                <a:sym typeface="Consolas"/>
              </a:rPr>
              <a:t>"right"</a:t>
            </a:r>
            <a:r>
              <a:rPr lang="en" sz="2200">
                <a:solidFill>
                  <a:schemeClr val="dk1"/>
                </a:solidFill>
                <a:latin typeface="Open Sans"/>
                <a:ea typeface="Open Sans"/>
                <a:cs typeface="Open Sans"/>
                <a:sym typeface="Open Sans"/>
              </a:rPr>
              <a:t> to the div around the </a:t>
            </a:r>
            <a:r>
              <a:rPr lang="en" sz="2200" b="1">
                <a:solidFill>
                  <a:srgbClr val="5EA5E5"/>
                </a:solidFill>
                <a:latin typeface="Open Sans"/>
                <a:ea typeface="Open Sans"/>
                <a:cs typeface="Open Sans"/>
                <a:sym typeface="Open Sans"/>
              </a:rPr>
              <a:t>projects</a:t>
            </a:r>
            <a:r>
              <a:rPr lang="en" sz="2200">
                <a:solidFill>
                  <a:schemeClr val="dk1"/>
                </a:solidFill>
                <a:latin typeface="Open Sans"/>
                <a:ea typeface="Open Sans"/>
                <a:cs typeface="Open Sans"/>
                <a:sym typeface="Open Sans"/>
              </a:rPr>
              <a:t> section. This will allow us to style them. </a:t>
            </a:r>
            <a:endParaRPr sz="2200">
              <a:solidFill>
                <a:schemeClr val="dk1"/>
              </a:solidFill>
              <a:latin typeface="Open Sans"/>
              <a:ea typeface="Open Sans"/>
              <a:cs typeface="Open Sans"/>
              <a:sym typeface="Open Sans"/>
            </a:endParaRPr>
          </a:p>
        </p:txBody>
      </p:sp>
      <p:sp>
        <p:nvSpPr>
          <p:cNvPr id="889" name="Google Shape;889;p101"/>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Some Structure VII</a:t>
            </a:r>
            <a:endParaRPr sz="3000"/>
          </a:p>
        </p:txBody>
      </p:sp>
      <p:pic>
        <p:nvPicPr>
          <p:cNvPr id="890" name="Google Shape;890;p101"/>
          <p:cNvPicPr preferRelativeResize="0"/>
          <p:nvPr/>
        </p:nvPicPr>
        <p:blipFill rotWithShape="1">
          <a:blip r:embed="rId3">
            <a:alphaModFix/>
          </a:blip>
          <a:srcRect r="11660"/>
          <a:stretch/>
        </p:blipFill>
        <p:spPr>
          <a:xfrm>
            <a:off x="1969425" y="2987575"/>
            <a:ext cx="5205150" cy="1707292"/>
          </a:xfrm>
          <a:prstGeom prst="rect">
            <a:avLst/>
          </a:prstGeom>
          <a:noFill/>
          <a:ln w="19050" cap="flat" cmpd="sng">
            <a:solidFill>
              <a:srgbClr val="000000"/>
            </a:solidFill>
            <a:prstDash val="solid"/>
            <a:round/>
            <a:headEnd type="none" w="sm" len="sm"/>
            <a:tailEnd type="none" w="sm" len="sm"/>
          </a:ln>
        </p:spPr>
      </p:pic>
      <p:pic>
        <p:nvPicPr>
          <p:cNvPr id="891" name="Google Shape;891;p101"/>
          <p:cNvPicPr preferRelativeResize="0"/>
          <p:nvPr/>
        </p:nvPicPr>
        <p:blipFill>
          <a:blip r:embed="rId4">
            <a:alphaModFix/>
          </a:blip>
          <a:stretch>
            <a:fillRect/>
          </a:stretch>
        </p:blipFill>
        <p:spPr>
          <a:xfrm>
            <a:off x="1969430" y="4837933"/>
            <a:ext cx="5205141" cy="1707292"/>
          </a:xfrm>
          <a:prstGeom prst="rect">
            <a:avLst/>
          </a:prstGeom>
          <a:noFill/>
          <a:ln w="19050" cap="flat" cmpd="sng">
            <a:solidFill>
              <a:srgbClr val="000000"/>
            </a:solidFill>
            <a:prstDash val="solid"/>
            <a:round/>
            <a:headEnd type="none" w="sm" len="sm"/>
            <a:tailEnd type="none" w="sm" len="sm"/>
          </a:ln>
        </p:spPr>
      </p:pic>
      <p:sp>
        <p:nvSpPr>
          <p:cNvPr id="892" name="Google Shape;892;p10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02"/>
          <p:cNvSpPr txBox="1"/>
          <p:nvPr/>
        </p:nvSpPr>
        <p:spPr>
          <a:xfrm>
            <a:off x="329100" y="1462750"/>
            <a:ext cx="8485800" cy="21741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Return to </a:t>
            </a:r>
            <a:r>
              <a:rPr lang="en" sz="2200" b="1">
                <a:solidFill>
                  <a:srgbClr val="5EA5E5"/>
                </a:solidFill>
                <a:latin typeface="Courier New"/>
                <a:ea typeface="Courier New"/>
                <a:cs typeface="Courier New"/>
                <a:sym typeface="Courier New"/>
              </a:rPr>
              <a:t>style.css</a:t>
            </a:r>
            <a:r>
              <a:rPr lang="en" sz="2200">
                <a:solidFill>
                  <a:schemeClr val="dk1"/>
                </a:solidFill>
                <a:latin typeface="Open Sans"/>
                <a:ea typeface="Open Sans"/>
                <a:cs typeface="Open Sans"/>
                <a:sym typeface="Open Sans"/>
              </a:rPr>
              <a:t>. Add a CSS rule set to style elements with left or right.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Set the width property of elements with the class left or right to 46 vw. </a:t>
            </a:r>
            <a:endParaRPr sz="2200">
              <a:solidFill>
                <a:schemeClr val="dk1"/>
              </a:solidFill>
              <a:latin typeface="Open Sans"/>
              <a:ea typeface="Open Sans"/>
              <a:cs typeface="Open Sans"/>
              <a:sym typeface="Open Sans"/>
            </a:endParaRPr>
          </a:p>
        </p:txBody>
      </p:sp>
      <p:sp>
        <p:nvSpPr>
          <p:cNvPr id="898" name="Google Shape;898;p102"/>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Add Some Structure VIII</a:t>
            </a:r>
            <a:endParaRPr sz="3000"/>
          </a:p>
        </p:txBody>
      </p:sp>
      <p:pic>
        <p:nvPicPr>
          <p:cNvPr id="899" name="Google Shape;899;p102"/>
          <p:cNvPicPr preferRelativeResize="0"/>
          <p:nvPr/>
        </p:nvPicPr>
        <p:blipFill>
          <a:blip r:embed="rId3">
            <a:alphaModFix/>
          </a:blip>
          <a:stretch>
            <a:fillRect/>
          </a:stretch>
        </p:blipFill>
        <p:spPr>
          <a:xfrm>
            <a:off x="1908663" y="3977475"/>
            <a:ext cx="5326675" cy="1986225"/>
          </a:xfrm>
          <a:prstGeom prst="rect">
            <a:avLst/>
          </a:prstGeom>
          <a:noFill/>
          <a:ln w="19050" cap="flat" cmpd="sng">
            <a:solidFill>
              <a:srgbClr val="000000"/>
            </a:solidFill>
            <a:prstDash val="solid"/>
            <a:round/>
            <a:headEnd type="none" w="sm" len="sm"/>
            <a:tailEnd type="none" w="sm" len="sm"/>
          </a:ln>
        </p:spPr>
      </p:pic>
      <p:sp>
        <p:nvSpPr>
          <p:cNvPr id="900" name="Google Shape;900;p10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3"/>
          <p:cNvSpPr txBox="1"/>
          <p:nvPr/>
        </p:nvSpPr>
        <p:spPr>
          <a:xfrm>
            <a:off x="329100" y="1416050"/>
            <a:ext cx="8485800" cy="28020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Add a CSS rule set to style your </a:t>
            </a:r>
            <a:r>
              <a:rPr lang="en" sz="2200" b="1">
                <a:solidFill>
                  <a:schemeClr val="dk1"/>
                </a:solidFill>
                <a:latin typeface="Consolas"/>
                <a:ea typeface="Consolas"/>
                <a:cs typeface="Consolas"/>
                <a:sym typeface="Consolas"/>
              </a:rPr>
              <a:t>&lt;img&gt;</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Set the </a:t>
            </a:r>
            <a:r>
              <a:rPr lang="en" sz="2200">
                <a:solidFill>
                  <a:schemeClr val="dk1"/>
                </a:solidFill>
                <a:latin typeface="Consolas"/>
                <a:ea typeface="Consolas"/>
                <a:cs typeface="Consolas"/>
                <a:sym typeface="Consolas"/>
              </a:rPr>
              <a:t>height</a:t>
            </a:r>
            <a:r>
              <a:rPr lang="en" sz="2200">
                <a:solidFill>
                  <a:schemeClr val="dk1"/>
                </a:solidFill>
                <a:latin typeface="Open Sans"/>
                <a:ea typeface="Open Sans"/>
                <a:cs typeface="Open Sans"/>
                <a:sym typeface="Open Sans"/>
              </a:rPr>
              <a:t> of your image to </a:t>
            </a:r>
            <a:r>
              <a:rPr lang="en" sz="2200">
                <a:solidFill>
                  <a:schemeClr val="dk1"/>
                </a:solidFill>
                <a:latin typeface="Consolas"/>
                <a:ea typeface="Consolas"/>
                <a:cs typeface="Consolas"/>
                <a:sym typeface="Consolas"/>
              </a:rPr>
              <a:t>40vh</a:t>
            </a:r>
            <a:r>
              <a:rPr lang="en" sz="2200">
                <a:solidFill>
                  <a:schemeClr val="dk1"/>
                </a:solidFill>
                <a:latin typeface="Open Sans"/>
                <a:ea typeface="Open Sans"/>
                <a:cs typeface="Open Sans"/>
                <a:sym typeface="Open Sans"/>
              </a:rPr>
              <a:t> and the </a:t>
            </a:r>
            <a:r>
              <a:rPr lang="en" sz="2200">
                <a:solidFill>
                  <a:schemeClr val="dk1"/>
                </a:solidFill>
                <a:latin typeface="Consolas"/>
                <a:ea typeface="Consolas"/>
                <a:cs typeface="Consolas"/>
                <a:sym typeface="Consolas"/>
              </a:rPr>
              <a:t>width</a:t>
            </a:r>
            <a:r>
              <a:rPr lang="en" sz="2200">
                <a:solidFill>
                  <a:schemeClr val="dk1"/>
                </a:solidFill>
                <a:latin typeface="Open Sans"/>
                <a:ea typeface="Open Sans"/>
                <a:cs typeface="Open Sans"/>
                <a:sym typeface="Open Sans"/>
              </a:rPr>
              <a:t> to </a:t>
            </a:r>
            <a:r>
              <a:rPr lang="en" sz="2200">
                <a:solidFill>
                  <a:schemeClr val="dk1"/>
                </a:solidFill>
                <a:latin typeface="Consolas"/>
                <a:ea typeface="Consolas"/>
                <a:cs typeface="Consolas"/>
                <a:sym typeface="Consolas"/>
              </a:rPr>
              <a:t>auto</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This line of code will create space around your image: </a:t>
            </a:r>
            <a:r>
              <a:rPr lang="en" sz="2200">
                <a:solidFill>
                  <a:schemeClr val="dk1"/>
                </a:solidFill>
                <a:latin typeface="Consolas"/>
                <a:ea typeface="Consolas"/>
                <a:cs typeface="Consolas"/>
                <a:sym typeface="Consolas"/>
              </a:rPr>
              <a:t>margin: 3vh 0;</a:t>
            </a:r>
            <a:endParaRPr sz="2200">
              <a:solidFill>
                <a:schemeClr val="dk1"/>
              </a:solidFill>
              <a:latin typeface="Consolas"/>
              <a:ea typeface="Consolas"/>
              <a:cs typeface="Consolas"/>
              <a:sym typeface="Consolas"/>
            </a:endParaRPr>
          </a:p>
          <a:p>
            <a:pPr marL="457200" lvl="0" indent="0" algn="l" rtl="0">
              <a:lnSpc>
                <a:spcPct val="115000"/>
              </a:lnSpc>
              <a:spcBef>
                <a:spcPts val="0"/>
              </a:spcBef>
              <a:spcAft>
                <a:spcPts val="0"/>
              </a:spcAft>
              <a:buNone/>
            </a:pPr>
            <a:br>
              <a:rPr lang="en">
                <a:solidFill>
                  <a:schemeClr val="dk1"/>
                </a:solidFill>
                <a:latin typeface="Open Sans"/>
                <a:ea typeface="Open Sans"/>
                <a:cs typeface="Open Sans"/>
                <a:sym typeface="Open Sans"/>
              </a:rPr>
            </a:br>
            <a:r>
              <a:rPr lang="en" sz="2200" b="1">
                <a:solidFill>
                  <a:srgbClr val="5EA5E5"/>
                </a:solidFill>
                <a:latin typeface="Open Sans"/>
                <a:ea typeface="Open Sans"/>
                <a:cs typeface="Open Sans"/>
                <a:sym typeface="Open Sans"/>
              </a:rPr>
              <a:t>Note:</a:t>
            </a:r>
            <a:r>
              <a:rPr lang="en" sz="2200">
                <a:solidFill>
                  <a:schemeClr val="dk1"/>
                </a:solidFill>
                <a:latin typeface="Open Sans"/>
                <a:ea typeface="Open Sans"/>
                <a:cs typeface="Open Sans"/>
                <a:sym typeface="Open Sans"/>
              </a:rPr>
              <a:t> This will make the Glitch fish huge. You can delete it.  </a:t>
            </a:r>
            <a:endParaRPr sz="2200">
              <a:solidFill>
                <a:schemeClr val="dk1"/>
              </a:solidFill>
              <a:latin typeface="Open Sans"/>
              <a:ea typeface="Open Sans"/>
              <a:cs typeface="Open Sans"/>
              <a:sym typeface="Open Sans"/>
            </a:endParaRPr>
          </a:p>
        </p:txBody>
      </p:sp>
      <p:sp>
        <p:nvSpPr>
          <p:cNvPr id="906" name="Google Shape;906;p103"/>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Resize Your Image I</a:t>
            </a:r>
            <a:endParaRPr sz="3000"/>
          </a:p>
        </p:txBody>
      </p:sp>
      <p:pic>
        <p:nvPicPr>
          <p:cNvPr id="907" name="Google Shape;907;p103"/>
          <p:cNvPicPr preferRelativeResize="0"/>
          <p:nvPr/>
        </p:nvPicPr>
        <p:blipFill rotWithShape="1">
          <a:blip r:embed="rId3">
            <a:alphaModFix/>
          </a:blip>
          <a:srcRect b="6812"/>
          <a:stretch/>
        </p:blipFill>
        <p:spPr>
          <a:xfrm>
            <a:off x="2242700" y="4246175"/>
            <a:ext cx="4658600" cy="2147300"/>
          </a:xfrm>
          <a:prstGeom prst="rect">
            <a:avLst/>
          </a:prstGeom>
          <a:noFill/>
          <a:ln w="19050" cap="flat" cmpd="sng">
            <a:solidFill>
              <a:srgbClr val="000000"/>
            </a:solidFill>
            <a:prstDash val="solid"/>
            <a:round/>
            <a:headEnd type="none" w="sm" len="sm"/>
            <a:tailEnd type="none" w="sm" len="sm"/>
          </a:ln>
        </p:spPr>
      </p:pic>
      <p:sp>
        <p:nvSpPr>
          <p:cNvPr id="908" name="Google Shape;908;p10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04"/>
          <p:cNvSpPr txBox="1"/>
          <p:nvPr/>
        </p:nvSpPr>
        <p:spPr>
          <a:xfrm>
            <a:off x="329100" y="1408098"/>
            <a:ext cx="8485800" cy="128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200">
                <a:solidFill>
                  <a:schemeClr val="dk1"/>
                </a:solidFill>
                <a:latin typeface="Open Sans"/>
                <a:ea typeface="Open Sans"/>
                <a:cs typeface="Open Sans"/>
                <a:sym typeface="Open Sans"/>
              </a:rPr>
              <a:t>Look at your page! That's it! You're all done! </a:t>
            </a:r>
            <a:endParaRPr sz="2200">
              <a:solidFill>
                <a:schemeClr val="dk1"/>
              </a:solidFill>
              <a:latin typeface="Open Sans"/>
              <a:ea typeface="Open Sans"/>
              <a:cs typeface="Open Sans"/>
              <a:sym typeface="Open Sans"/>
            </a:endParaRPr>
          </a:p>
        </p:txBody>
      </p:sp>
      <p:sp>
        <p:nvSpPr>
          <p:cNvPr id="914" name="Google Shape;914;p104"/>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Resize Your Image II</a:t>
            </a:r>
            <a:endParaRPr sz="3000"/>
          </a:p>
        </p:txBody>
      </p:sp>
      <p:pic>
        <p:nvPicPr>
          <p:cNvPr id="915" name="Google Shape;915;p104"/>
          <p:cNvPicPr preferRelativeResize="0"/>
          <p:nvPr/>
        </p:nvPicPr>
        <p:blipFill>
          <a:blip r:embed="rId3">
            <a:alphaModFix/>
          </a:blip>
          <a:stretch>
            <a:fillRect/>
          </a:stretch>
        </p:blipFill>
        <p:spPr>
          <a:xfrm>
            <a:off x="530699" y="2275294"/>
            <a:ext cx="8082599" cy="4224104"/>
          </a:xfrm>
          <a:prstGeom prst="rect">
            <a:avLst/>
          </a:prstGeom>
          <a:noFill/>
          <a:ln w="19050" cap="flat" cmpd="sng">
            <a:solidFill>
              <a:srgbClr val="000000"/>
            </a:solidFill>
            <a:prstDash val="solid"/>
            <a:round/>
            <a:headEnd type="none" w="sm" len="sm"/>
            <a:tailEnd type="none" w="sm" len="sm"/>
          </a:ln>
        </p:spPr>
      </p:pic>
      <p:sp>
        <p:nvSpPr>
          <p:cNvPr id="916" name="Google Shape;916;p10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922" name="Google Shape;922;p105"/>
          <p:cNvSpPr txBox="1"/>
          <p:nvPr/>
        </p:nvSpPr>
        <p:spPr>
          <a:xfrm>
            <a:off x="288950" y="2692075"/>
            <a:ext cx="4211400" cy="406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a:solidFill>
                  <a:srgbClr val="5EA5E5"/>
                </a:solidFill>
                <a:latin typeface="Courier New"/>
                <a:ea typeface="Courier New"/>
                <a:cs typeface="Courier New"/>
                <a:sym typeface="Courier New"/>
              </a:rPr>
              <a:t>display</a:t>
            </a:r>
            <a:endParaRPr sz="2200" b="1">
              <a:solidFill>
                <a:srgbClr val="5EA5E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sz="1800">
                <a:latin typeface="Open Sans"/>
                <a:ea typeface="Open Sans"/>
                <a:cs typeface="Open Sans"/>
                <a:sym typeface="Open Sans"/>
              </a:rPr>
              <a:t>Used to position elements.  Values used in this project include: </a:t>
            </a:r>
            <a:r>
              <a:rPr lang="en" sz="1800">
                <a:latin typeface="Courier New"/>
                <a:ea typeface="Courier New"/>
                <a:cs typeface="Courier New"/>
                <a:sym typeface="Courier New"/>
              </a:rPr>
              <a:t>flex</a:t>
            </a:r>
            <a:r>
              <a:rPr lang="en" sz="1800">
                <a:latin typeface="Open Sans"/>
                <a:ea typeface="Open Sans"/>
                <a:cs typeface="Open Sans"/>
                <a:sym typeface="Open Sans"/>
              </a:rPr>
              <a:t>. </a:t>
            </a:r>
            <a:br>
              <a:rPr lang="en" sz="1800">
                <a:latin typeface="Open Sans"/>
                <a:ea typeface="Open Sans"/>
                <a:cs typeface="Open Sans"/>
                <a:sym typeface="Open Sans"/>
              </a:rPr>
            </a:br>
            <a:endParaRPr sz="2500">
              <a:latin typeface="Open Sans"/>
              <a:ea typeface="Open Sans"/>
              <a:cs typeface="Open Sans"/>
              <a:sym typeface="Open Sans"/>
            </a:endParaRPr>
          </a:p>
          <a:p>
            <a:pPr marL="0" lvl="0" indent="0" algn="l" rtl="0">
              <a:lnSpc>
                <a:spcPct val="115000"/>
              </a:lnSpc>
              <a:spcBef>
                <a:spcPts val="1000"/>
              </a:spcBef>
              <a:spcAft>
                <a:spcPts val="0"/>
              </a:spcAft>
              <a:buNone/>
            </a:pPr>
            <a:r>
              <a:rPr lang="en" sz="2200" b="1">
                <a:solidFill>
                  <a:srgbClr val="5EA5E5"/>
                </a:solidFill>
                <a:latin typeface="Courier New"/>
                <a:ea typeface="Courier New"/>
                <a:cs typeface="Courier New"/>
                <a:sym typeface="Courier New"/>
              </a:rPr>
              <a:t>height</a:t>
            </a:r>
            <a:endParaRPr sz="2200" b="1">
              <a:solidFill>
                <a:srgbClr val="5EA5E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sz="1800">
                <a:solidFill>
                  <a:schemeClr val="dk1"/>
                </a:solidFill>
                <a:latin typeface="Open Sans"/>
                <a:ea typeface="Open Sans"/>
                <a:cs typeface="Open Sans"/>
                <a:sym typeface="Open Sans"/>
              </a:rPr>
              <a:t>Used to specify the height of an element.  Values used in this project vary, and are sized with </a:t>
            </a:r>
            <a:r>
              <a:rPr lang="en" sz="1800">
                <a:solidFill>
                  <a:schemeClr val="dk1"/>
                </a:solidFill>
                <a:latin typeface="Courier New"/>
                <a:ea typeface="Courier New"/>
                <a:cs typeface="Courier New"/>
                <a:sym typeface="Courier New"/>
              </a:rPr>
              <a:t>vh</a:t>
            </a:r>
            <a:r>
              <a:rPr lang="en" sz="1800">
                <a:solidFill>
                  <a:schemeClr val="dk1"/>
                </a:solidFill>
                <a:latin typeface="Open Sans"/>
                <a:ea typeface="Open Sans"/>
                <a:cs typeface="Open Sans"/>
                <a:sym typeface="Open Sans"/>
              </a:rPr>
              <a:t>, </a:t>
            </a:r>
            <a:r>
              <a:rPr lang="en" sz="1800">
                <a:solidFill>
                  <a:schemeClr val="dk1"/>
                </a:solidFill>
                <a:latin typeface="Courier New"/>
                <a:ea typeface="Courier New"/>
                <a:cs typeface="Courier New"/>
                <a:sym typeface="Courier New"/>
              </a:rPr>
              <a:t>%</a:t>
            </a:r>
            <a:r>
              <a:rPr lang="en" sz="1800">
                <a:solidFill>
                  <a:schemeClr val="dk1"/>
                </a:solidFill>
                <a:latin typeface="Open Sans"/>
                <a:ea typeface="Open Sans"/>
                <a:cs typeface="Open Sans"/>
                <a:sym typeface="Open Sans"/>
              </a:rPr>
              <a:t>, and </a:t>
            </a:r>
            <a:r>
              <a:rPr lang="en" sz="1800">
                <a:solidFill>
                  <a:schemeClr val="dk1"/>
                </a:solidFill>
                <a:latin typeface="Courier New"/>
                <a:ea typeface="Courier New"/>
                <a:cs typeface="Courier New"/>
                <a:sym typeface="Courier New"/>
              </a:rPr>
              <a:t>px</a:t>
            </a:r>
            <a:r>
              <a:rPr lang="en" sz="1800">
                <a:solidFill>
                  <a:schemeClr val="dk1"/>
                </a:solidFill>
                <a:latin typeface="Open Sans"/>
                <a:ea typeface="Open Sans"/>
                <a:cs typeface="Open Sans"/>
                <a:sym typeface="Open Sans"/>
              </a:rPr>
              <a:t>. </a:t>
            </a:r>
            <a:endParaRPr sz="1800">
              <a:latin typeface="Open Sans"/>
              <a:ea typeface="Open Sans"/>
              <a:cs typeface="Open Sans"/>
              <a:sym typeface="Open Sans"/>
            </a:endParaRPr>
          </a:p>
          <a:p>
            <a:pPr marL="0" lvl="0" indent="0" algn="l" rtl="0">
              <a:lnSpc>
                <a:spcPct val="115000"/>
              </a:lnSpc>
              <a:spcBef>
                <a:spcPts val="0"/>
              </a:spcBef>
              <a:spcAft>
                <a:spcPts val="1000"/>
              </a:spcAft>
              <a:buNone/>
            </a:pPr>
            <a:endParaRPr>
              <a:solidFill>
                <a:srgbClr val="5EA5E5"/>
              </a:solidFill>
              <a:latin typeface="Consolas"/>
              <a:ea typeface="Consolas"/>
              <a:cs typeface="Consolas"/>
              <a:sym typeface="Consolas"/>
            </a:endParaRPr>
          </a:p>
        </p:txBody>
      </p:sp>
      <p:sp>
        <p:nvSpPr>
          <p:cNvPr id="923" name="Google Shape;923;p105"/>
          <p:cNvSpPr txBox="1"/>
          <p:nvPr/>
        </p:nvSpPr>
        <p:spPr>
          <a:xfrm>
            <a:off x="4675900" y="2615875"/>
            <a:ext cx="4345200" cy="421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2200" b="1">
                <a:solidFill>
                  <a:srgbClr val="5EA5E5"/>
                </a:solidFill>
                <a:latin typeface="Courier New"/>
                <a:ea typeface="Courier New"/>
                <a:cs typeface="Courier New"/>
                <a:sym typeface="Courier New"/>
              </a:rPr>
              <a:t>width</a:t>
            </a:r>
            <a:endParaRPr sz="2200" b="1">
              <a:solidFill>
                <a:srgbClr val="5EA5E5"/>
              </a:solidFill>
              <a:latin typeface="Courier New"/>
              <a:ea typeface="Courier New"/>
              <a:cs typeface="Courier New"/>
              <a:sym typeface="Courier New"/>
            </a:endParaRPr>
          </a:p>
          <a:p>
            <a:pPr marL="0" lvl="0" indent="0" algn="l" rtl="0">
              <a:lnSpc>
                <a:spcPct val="115000"/>
              </a:lnSpc>
              <a:spcBef>
                <a:spcPts val="100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Used to specify the width of an element.  Values used in this project vary, and are sized with </a:t>
            </a:r>
            <a:r>
              <a:rPr lang="en" sz="1800">
                <a:solidFill>
                  <a:schemeClr val="dk1"/>
                </a:solidFill>
                <a:latin typeface="Courier New"/>
                <a:ea typeface="Courier New"/>
                <a:cs typeface="Courier New"/>
                <a:sym typeface="Courier New"/>
              </a:rPr>
              <a:t>vw</a:t>
            </a:r>
            <a:r>
              <a:rPr lang="en" sz="1800">
                <a:solidFill>
                  <a:schemeClr val="dk1"/>
                </a:solidFill>
                <a:latin typeface="Open Sans"/>
                <a:ea typeface="Open Sans"/>
                <a:cs typeface="Open Sans"/>
                <a:sym typeface="Open Sans"/>
              </a:rPr>
              <a:t>, </a:t>
            </a:r>
            <a:r>
              <a:rPr lang="en" sz="1800">
                <a:solidFill>
                  <a:schemeClr val="dk1"/>
                </a:solidFill>
                <a:latin typeface="Courier New"/>
                <a:ea typeface="Courier New"/>
                <a:cs typeface="Courier New"/>
                <a:sym typeface="Courier New"/>
              </a:rPr>
              <a:t>%</a:t>
            </a:r>
            <a:r>
              <a:rPr lang="en" sz="1800">
                <a:solidFill>
                  <a:schemeClr val="dk1"/>
                </a:solidFill>
                <a:latin typeface="Open Sans"/>
                <a:ea typeface="Open Sans"/>
                <a:cs typeface="Open Sans"/>
                <a:sym typeface="Open Sans"/>
              </a:rPr>
              <a:t>, and </a:t>
            </a:r>
            <a:r>
              <a:rPr lang="en" sz="1800">
                <a:solidFill>
                  <a:schemeClr val="dk1"/>
                </a:solidFill>
                <a:latin typeface="Courier New"/>
                <a:ea typeface="Courier New"/>
                <a:cs typeface="Courier New"/>
                <a:sym typeface="Courier New"/>
              </a:rPr>
              <a:t>px</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2200" b="1">
                <a:solidFill>
                  <a:srgbClr val="5EA5E5"/>
                </a:solidFill>
                <a:latin typeface="Courier New"/>
                <a:ea typeface="Courier New"/>
                <a:cs typeface="Courier New"/>
                <a:sym typeface="Courier New"/>
              </a:rPr>
              <a:t>color</a:t>
            </a:r>
            <a:endParaRPr sz="2200" b="1">
              <a:solidFill>
                <a:srgbClr val="5EA5E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sz="1800">
                <a:solidFill>
                  <a:schemeClr val="dk1"/>
                </a:solidFill>
                <a:latin typeface="Open Sans"/>
                <a:ea typeface="Open Sans"/>
                <a:cs typeface="Open Sans"/>
                <a:sym typeface="Open Sans"/>
              </a:rPr>
              <a:t>Used to specify the color of text. Values were declared in named css colors and hexidemical. </a:t>
            </a:r>
            <a:endParaRPr sz="1800" b="1">
              <a:solidFill>
                <a:srgbClr val="5EA5E5"/>
              </a:solidFill>
              <a:latin typeface="Open Sans"/>
              <a:ea typeface="Open Sans"/>
              <a:cs typeface="Open Sans"/>
              <a:sym typeface="Open Sans"/>
            </a:endParaRPr>
          </a:p>
        </p:txBody>
      </p:sp>
      <p:sp>
        <p:nvSpPr>
          <p:cNvPr id="924" name="Google Shape;924;p105"/>
          <p:cNvSpPr txBox="1"/>
          <p:nvPr/>
        </p:nvSpPr>
        <p:spPr>
          <a:xfrm>
            <a:off x="1090650" y="1478200"/>
            <a:ext cx="6962700" cy="92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a:solidFill>
                  <a:schemeClr val="dk1"/>
                </a:solidFill>
                <a:latin typeface="Open Sans"/>
                <a:ea typeface="Open Sans"/>
                <a:cs typeface="Open Sans"/>
                <a:sym typeface="Open Sans"/>
              </a:rPr>
              <a:t>There are many CSS properties. Important ones used in this project are: </a:t>
            </a:r>
            <a:endParaRPr sz="2200">
              <a:solidFill>
                <a:schemeClr val="dk1"/>
              </a:solidFill>
              <a:latin typeface="Open Sans"/>
              <a:ea typeface="Open Sans"/>
              <a:cs typeface="Open Sans"/>
              <a:sym typeface="Open Sans"/>
            </a:endParaRPr>
          </a:p>
        </p:txBody>
      </p:sp>
      <p:sp>
        <p:nvSpPr>
          <p:cNvPr id="925" name="Google Shape;925;p105"/>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CSS Properties in This Project</a:t>
            </a:r>
            <a:endParaRPr sz="3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06"/>
          <p:cNvSpPr txBox="1">
            <a:spLocks noGrp="1"/>
          </p:cNvSpPr>
          <p:nvPr>
            <p:ph type="body" idx="1"/>
          </p:nvPr>
        </p:nvSpPr>
        <p:spPr>
          <a:xfrm>
            <a:off x="662525" y="3705125"/>
            <a:ext cx="7816800" cy="2695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dirty="0"/>
              <a:t>There are many ways to specify colors in CSS. Two ways that we do so in this project are: </a:t>
            </a:r>
            <a:endParaRPr sz="2200" dirty="0"/>
          </a:p>
          <a:p>
            <a:pPr marL="457200" lvl="0" indent="-368300" algn="l" rtl="0">
              <a:lnSpc>
                <a:spcPct val="115000"/>
              </a:lnSpc>
              <a:spcBef>
                <a:spcPts val="1000"/>
              </a:spcBef>
              <a:spcAft>
                <a:spcPts val="0"/>
              </a:spcAft>
              <a:buSzPts val="2200"/>
              <a:buChar char="●"/>
            </a:pPr>
            <a:r>
              <a:rPr lang="en" sz="2200" dirty="0"/>
              <a:t>Named colors (like blue and red) - a fun site to visit is </a:t>
            </a:r>
            <a:r>
              <a:rPr lang="en" sz="2200" b="1" dirty="0"/>
              <a:t>www.colors.commutercreative.com</a:t>
            </a:r>
            <a:endParaRPr sz="2200" b="1" dirty="0"/>
          </a:p>
          <a:p>
            <a:pPr marL="457200" lvl="0" indent="-368300" algn="l" rtl="0">
              <a:lnSpc>
                <a:spcPct val="150000"/>
              </a:lnSpc>
              <a:spcBef>
                <a:spcPts val="1000"/>
              </a:spcBef>
              <a:spcAft>
                <a:spcPts val="0"/>
              </a:spcAft>
              <a:buSzPts val="2200"/>
              <a:buChar char="●"/>
            </a:pPr>
            <a:r>
              <a:rPr lang="en" sz="2200" dirty="0"/>
              <a:t>Hexadecimal - 6 character color codes such as </a:t>
            </a:r>
            <a:r>
              <a:rPr lang="en" sz="2200" dirty="0">
                <a:latin typeface="Courier New"/>
                <a:ea typeface="Courier New"/>
                <a:cs typeface="Courier New"/>
                <a:sym typeface="Courier New"/>
              </a:rPr>
              <a:t>#123abc</a:t>
            </a:r>
            <a:endParaRPr sz="2200" dirty="0">
              <a:latin typeface="Courier New"/>
              <a:ea typeface="Courier New"/>
              <a:cs typeface="Courier New"/>
              <a:sym typeface="Courier New"/>
            </a:endParaRPr>
          </a:p>
          <a:p>
            <a:pPr marL="0" lvl="0" indent="0" algn="l" rtl="0">
              <a:lnSpc>
                <a:spcPct val="150000"/>
              </a:lnSpc>
              <a:spcBef>
                <a:spcPts val="0"/>
              </a:spcBef>
              <a:spcAft>
                <a:spcPts val="0"/>
              </a:spcAft>
              <a:buNone/>
            </a:pPr>
            <a:endParaRPr sz="2400" dirty="0"/>
          </a:p>
          <a:p>
            <a:pPr marL="0" lvl="0" indent="0" algn="l" rtl="0">
              <a:lnSpc>
                <a:spcPct val="150000"/>
              </a:lnSpc>
              <a:spcBef>
                <a:spcPts val="0"/>
              </a:spcBef>
              <a:spcAft>
                <a:spcPts val="0"/>
              </a:spcAft>
              <a:buNone/>
            </a:pPr>
            <a:r>
              <a:rPr lang="en" sz="2400" dirty="0"/>
              <a:t> </a:t>
            </a:r>
            <a:endParaRPr sz="2400" dirty="0"/>
          </a:p>
        </p:txBody>
      </p:sp>
      <p:sp>
        <p:nvSpPr>
          <p:cNvPr id="931" name="Google Shape;931;p10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pic>
        <p:nvPicPr>
          <p:cNvPr id="932" name="Google Shape;932;p106"/>
          <p:cNvPicPr preferRelativeResize="0"/>
          <p:nvPr/>
        </p:nvPicPr>
        <p:blipFill>
          <a:blip r:embed="rId3">
            <a:alphaModFix/>
          </a:blip>
          <a:stretch>
            <a:fillRect/>
          </a:stretch>
        </p:blipFill>
        <p:spPr>
          <a:xfrm>
            <a:off x="3443788" y="1317925"/>
            <a:ext cx="2256476" cy="2256475"/>
          </a:xfrm>
          <a:prstGeom prst="rect">
            <a:avLst/>
          </a:prstGeom>
          <a:noFill/>
          <a:ln>
            <a:noFill/>
          </a:ln>
        </p:spPr>
      </p:pic>
      <p:sp>
        <p:nvSpPr>
          <p:cNvPr id="933" name="Google Shape;933;p106"/>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CSS Colors</a:t>
            </a:r>
            <a:endParaRPr sz="3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0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939" name="Google Shape;939;p107"/>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Just like that, you have a deployed website where anyone on the internet can find you and your work! </a:t>
            </a: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In the next section, we'll cover some optional customizations that you can do now (if there's time) or whenever you want! </a:t>
            </a:r>
            <a:endParaRPr sz="3000" b="1">
              <a:solidFill>
                <a:schemeClr val="lt1"/>
              </a:solidFill>
              <a:latin typeface="Open Sans"/>
              <a:ea typeface="Open Sans"/>
              <a:cs typeface="Open Sans"/>
              <a:sym typeface="Open Sans"/>
            </a:endParaRPr>
          </a:p>
        </p:txBody>
      </p:sp>
      <p:sp>
        <p:nvSpPr>
          <p:cNvPr id="940" name="Google Shape;940;p107"/>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pic>
        <p:nvPicPr>
          <p:cNvPr id="945" name="Google Shape;945;p108"/>
          <p:cNvPicPr preferRelativeResize="0"/>
          <p:nvPr/>
        </p:nvPicPr>
        <p:blipFill>
          <a:blip r:embed="rId3">
            <a:alphaModFix/>
          </a:blip>
          <a:stretch>
            <a:fillRect/>
          </a:stretch>
        </p:blipFill>
        <p:spPr>
          <a:xfrm>
            <a:off x="1742350" y="4369883"/>
            <a:ext cx="390525" cy="228600"/>
          </a:xfrm>
          <a:prstGeom prst="rect">
            <a:avLst/>
          </a:prstGeom>
          <a:noFill/>
          <a:ln>
            <a:noFill/>
          </a:ln>
        </p:spPr>
      </p:pic>
      <p:sp>
        <p:nvSpPr>
          <p:cNvPr id="946" name="Google Shape;946;p10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Remix the Starter Code</a:t>
            </a:r>
            <a:endParaRPr sz="3000"/>
          </a:p>
        </p:txBody>
      </p:sp>
      <p:sp>
        <p:nvSpPr>
          <p:cNvPr id="272" name="Google Shape;272;p36"/>
          <p:cNvSpPr txBox="1"/>
          <p:nvPr/>
        </p:nvSpPr>
        <p:spPr>
          <a:xfrm>
            <a:off x="715650" y="1472150"/>
            <a:ext cx="7712700" cy="18939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Font typeface="Open Sans"/>
              <a:buAutoNum type="arabicPeriod"/>
            </a:pPr>
            <a:r>
              <a:rPr lang="en" sz="2200" dirty="0">
                <a:solidFill>
                  <a:schemeClr val="dk1"/>
                </a:solidFill>
                <a:latin typeface="Open Sans"/>
                <a:ea typeface="Open Sans"/>
                <a:cs typeface="Open Sans"/>
                <a:sym typeface="Open Sans"/>
              </a:rPr>
              <a:t>Go to </a:t>
            </a:r>
            <a:r>
              <a:rPr lang="en" sz="2200" b="1" u="sng" dirty="0">
                <a:solidFill>
                  <a:srgbClr val="5EA5E5"/>
                </a:solidFill>
                <a:latin typeface="Open Sans"/>
                <a:ea typeface="Open Sans"/>
                <a:cs typeface="Open Sans"/>
                <a:sym typeface="Open Sans"/>
              </a:rPr>
              <a:t>mlhlocal.host/first-website-remix</a:t>
            </a:r>
            <a:r>
              <a:rPr lang="en" sz="2200" dirty="0">
                <a:solidFill>
                  <a:schemeClr val="dk1"/>
                </a:solidFill>
                <a:latin typeface="Open Sans"/>
                <a:ea typeface="Open Sans"/>
                <a:cs typeface="Open Sans"/>
                <a:sym typeface="Open Sans"/>
              </a:rPr>
              <a:t>.  </a:t>
            </a:r>
            <a:endParaRPr sz="2200" dirty="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SzPts val="2200"/>
              <a:buFont typeface="Open Sans"/>
              <a:buAutoNum type="arabicPeriod"/>
            </a:pPr>
            <a:r>
              <a:rPr lang="en" sz="2200" dirty="0">
                <a:solidFill>
                  <a:schemeClr val="dk1"/>
                </a:solidFill>
                <a:latin typeface="Open Sans"/>
                <a:ea typeface="Open Sans"/>
                <a:cs typeface="Open Sans"/>
                <a:sym typeface="Open Sans"/>
              </a:rPr>
              <a:t>Scroll down. </a:t>
            </a:r>
            <a:endParaRPr sz="2200" dirty="0">
              <a:solidFill>
                <a:schemeClr val="dk1"/>
              </a:solidFill>
              <a:latin typeface="Open Sans"/>
              <a:ea typeface="Open Sans"/>
              <a:cs typeface="Open Sans"/>
              <a:sym typeface="Open Sans"/>
            </a:endParaRPr>
          </a:p>
          <a:p>
            <a:pPr marL="457200" lvl="0" indent="-368300" algn="l" rtl="0">
              <a:lnSpc>
                <a:spcPct val="115000"/>
              </a:lnSpc>
              <a:spcBef>
                <a:spcPts val="1000"/>
              </a:spcBef>
              <a:spcAft>
                <a:spcPts val="0"/>
              </a:spcAft>
              <a:buSzPts val="2200"/>
              <a:buFont typeface="Open Sans"/>
              <a:buAutoNum type="arabicPeriod"/>
            </a:pPr>
            <a:r>
              <a:rPr lang="en" sz="2200" dirty="0">
                <a:solidFill>
                  <a:schemeClr val="dk1"/>
                </a:solidFill>
                <a:latin typeface="Open Sans"/>
                <a:ea typeface="Open Sans"/>
                <a:cs typeface="Open Sans"/>
                <a:sym typeface="Open Sans"/>
              </a:rPr>
              <a:t>Click </a:t>
            </a:r>
            <a:r>
              <a:rPr lang="en" sz="2200" b="1" dirty="0">
                <a:solidFill>
                  <a:srgbClr val="5EA5E5"/>
                </a:solidFill>
                <a:latin typeface="Open Sans"/>
                <a:ea typeface="Open Sans"/>
                <a:cs typeface="Open Sans"/>
                <a:sym typeface="Open Sans"/>
              </a:rPr>
              <a:t>Remix your own</a:t>
            </a:r>
            <a:r>
              <a:rPr lang="en" sz="2200" dirty="0">
                <a:solidFill>
                  <a:schemeClr val="dk1"/>
                </a:solidFill>
                <a:latin typeface="Open Sans"/>
                <a:ea typeface="Open Sans"/>
                <a:cs typeface="Open Sans"/>
                <a:sym typeface="Open Sans"/>
              </a:rPr>
              <a:t>. </a:t>
            </a:r>
            <a:endParaRPr sz="2200" dirty="0">
              <a:solidFill>
                <a:schemeClr val="dk1"/>
              </a:solidFill>
              <a:latin typeface="Open Sans"/>
              <a:ea typeface="Open Sans"/>
              <a:cs typeface="Open Sans"/>
              <a:sym typeface="Open Sans"/>
            </a:endParaRPr>
          </a:p>
          <a:p>
            <a:pPr marL="0" lvl="0" indent="0" algn="ctr" rtl="0">
              <a:lnSpc>
                <a:spcPct val="115000"/>
              </a:lnSpc>
              <a:spcBef>
                <a:spcPts val="1000"/>
              </a:spcBef>
              <a:spcAft>
                <a:spcPts val="1000"/>
              </a:spcAft>
              <a:buNone/>
            </a:pPr>
            <a:endParaRPr sz="1800" dirty="0">
              <a:solidFill>
                <a:schemeClr val="dk1"/>
              </a:solidFill>
              <a:latin typeface="Open Sans"/>
              <a:ea typeface="Open Sans"/>
              <a:cs typeface="Open Sans"/>
              <a:sym typeface="Open Sans"/>
            </a:endParaRPr>
          </a:p>
        </p:txBody>
      </p:sp>
      <p:pic>
        <p:nvPicPr>
          <p:cNvPr id="273" name="Google Shape;273;p36"/>
          <p:cNvPicPr preferRelativeResize="0"/>
          <p:nvPr/>
        </p:nvPicPr>
        <p:blipFill>
          <a:blip r:embed="rId3">
            <a:alphaModFix/>
          </a:blip>
          <a:stretch>
            <a:fillRect/>
          </a:stretch>
        </p:blipFill>
        <p:spPr>
          <a:xfrm>
            <a:off x="2834737" y="3510125"/>
            <a:ext cx="3474526" cy="3136875"/>
          </a:xfrm>
          <a:prstGeom prst="rect">
            <a:avLst/>
          </a:prstGeom>
          <a:noFill/>
          <a:ln w="19050" cap="flat" cmpd="sng">
            <a:solidFill>
              <a:srgbClr val="000000"/>
            </a:solidFill>
            <a:prstDash val="solid"/>
            <a:round/>
            <a:headEnd type="none" w="sm" len="sm"/>
            <a:tailEnd type="none" w="sm" len="sm"/>
          </a:ln>
        </p:spPr>
      </p:pic>
      <p:sp>
        <p:nvSpPr>
          <p:cNvPr id="274" name="Google Shape;274;p36"/>
          <p:cNvSpPr/>
          <p:nvPr/>
        </p:nvSpPr>
        <p:spPr>
          <a:xfrm>
            <a:off x="3869725" y="5341650"/>
            <a:ext cx="2106900" cy="513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09"/>
          <p:cNvSpPr txBox="1"/>
          <p:nvPr/>
        </p:nvSpPr>
        <p:spPr>
          <a:xfrm>
            <a:off x="329100" y="1720850"/>
            <a:ext cx="8485800" cy="280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200">
                <a:solidFill>
                  <a:schemeClr val="dk1"/>
                </a:solidFill>
                <a:latin typeface="Open Sans"/>
                <a:ea typeface="Open Sans"/>
                <a:cs typeface="Open Sans"/>
                <a:sym typeface="Open Sans"/>
              </a:rPr>
              <a:t>Use the CSS below to change the color of the Font Awesome contact icons you added at the bottom of the page. Add some more icons that link to your Twitter, Github, Instagram, or whatever you like!  </a:t>
            </a:r>
            <a:endParaRPr sz="2200">
              <a:solidFill>
                <a:schemeClr val="dk1"/>
              </a:solidFill>
              <a:latin typeface="Open Sans"/>
              <a:ea typeface="Open Sans"/>
              <a:cs typeface="Open Sans"/>
              <a:sym typeface="Open Sans"/>
            </a:endParaRPr>
          </a:p>
        </p:txBody>
      </p:sp>
      <p:sp>
        <p:nvSpPr>
          <p:cNvPr id="952" name="Google Shape;952;p109"/>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Optional Customization I</a:t>
            </a:r>
            <a:endParaRPr sz="3000"/>
          </a:p>
        </p:txBody>
      </p:sp>
      <p:pic>
        <p:nvPicPr>
          <p:cNvPr id="953" name="Google Shape;953;p109"/>
          <p:cNvPicPr preferRelativeResize="0"/>
          <p:nvPr/>
        </p:nvPicPr>
        <p:blipFill>
          <a:blip r:embed="rId3">
            <a:alphaModFix/>
          </a:blip>
          <a:stretch>
            <a:fillRect/>
          </a:stretch>
        </p:blipFill>
        <p:spPr>
          <a:xfrm>
            <a:off x="1819388" y="3975550"/>
            <a:ext cx="5505275" cy="1611300"/>
          </a:xfrm>
          <a:prstGeom prst="rect">
            <a:avLst/>
          </a:prstGeom>
          <a:noFill/>
          <a:ln w="19050" cap="flat" cmpd="sng">
            <a:solidFill>
              <a:srgbClr val="000000"/>
            </a:solidFill>
            <a:prstDash val="solid"/>
            <a:round/>
            <a:headEnd type="none" w="sm" len="sm"/>
            <a:tailEnd type="none" w="sm" len="sm"/>
          </a:ln>
        </p:spPr>
      </p:pic>
      <p:sp>
        <p:nvSpPr>
          <p:cNvPr id="954" name="Google Shape;954;p10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10"/>
          <p:cNvSpPr txBox="1"/>
          <p:nvPr/>
        </p:nvSpPr>
        <p:spPr>
          <a:xfrm>
            <a:off x="770100" y="1644650"/>
            <a:ext cx="7603800" cy="280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2200">
                <a:solidFill>
                  <a:schemeClr val="dk1"/>
                </a:solidFill>
                <a:latin typeface="Open Sans"/>
                <a:ea typeface="Open Sans"/>
                <a:cs typeface="Open Sans"/>
                <a:sym typeface="Open Sans"/>
              </a:rPr>
              <a:t>Add </a:t>
            </a:r>
            <a:r>
              <a:rPr lang="en" sz="2200">
                <a:solidFill>
                  <a:schemeClr val="dk1"/>
                </a:solidFill>
                <a:latin typeface="Consolas"/>
                <a:ea typeface="Consolas"/>
                <a:cs typeface="Consolas"/>
                <a:sym typeface="Consolas"/>
              </a:rPr>
              <a:t>&lt;a&gt;</a:t>
            </a:r>
            <a:r>
              <a:rPr lang="en" sz="2200">
                <a:solidFill>
                  <a:schemeClr val="dk1"/>
                </a:solidFill>
                <a:latin typeface="Open Sans"/>
                <a:ea typeface="Open Sans"/>
                <a:cs typeface="Open Sans"/>
                <a:sym typeface="Open Sans"/>
              </a:rPr>
              <a:t> tags around the </a:t>
            </a:r>
            <a:r>
              <a:rPr lang="en" sz="2200">
                <a:solidFill>
                  <a:schemeClr val="dk1"/>
                </a:solidFill>
                <a:latin typeface="Consolas"/>
                <a:ea typeface="Consolas"/>
                <a:cs typeface="Consolas"/>
                <a:sym typeface="Consolas"/>
              </a:rPr>
              <a:t>&lt;h3&gt;</a:t>
            </a:r>
            <a:r>
              <a:rPr lang="en" sz="2200">
                <a:solidFill>
                  <a:schemeClr val="dk1"/>
                </a:solidFill>
                <a:latin typeface="Open Sans"/>
                <a:ea typeface="Open Sans"/>
                <a:cs typeface="Open Sans"/>
                <a:sym typeface="Open Sans"/>
              </a:rPr>
              <a:t> elements that list your projects. Set the </a:t>
            </a:r>
            <a:r>
              <a:rPr lang="en" sz="2200">
                <a:solidFill>
                  <a:schemeClr val="dk1"/>
                </a:solidFill>
                <a:latin typeface="Consolas"/>
                <a:ea typeface="Consolas"/>
                <a:cs typeface="Consolas"/>
                <a:sym typeface="Consolas"/>
              </a:rPr>
              <a:t>href</a:t>
            </a:r>
            <a:r>
              <a:rPr lang="en" sz="2200">
                <a:solidFill>
                  <a:schemeClr val="dk1"/>
                </a:solidFill>
                <a:latin typeface="Open Sans"/>
                <a:ea typeface="Open Sans"/>
                <a:cs typeface="Open Sans"/>
                <a:sym typeface="Open Sans"/>
              </a:rPr>
              <a:t> attribute to the URL where your project is stored (Github, etc). </a:t>
            </a:r>
            <a:endParaRPr sz="2200">
              <a:solidFill>
                <a:schemeClr val="dk1"/>
              </a:solidFill>
              <a:latin typeface="Open Sans"/>
              <a:ea typeface="Open Sans"/>
              <a:cs typeface="Open Sans"/>
              <a:sym typeface="Open Sans"/>
            </a:endParaRPr>
          </a:p>
        </p:txBody>
      </p:sp>
      <p:sp>
        <p:nvSpPr>
          <p:cNvPr id="960" name="Google Shape;960;p110"/>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Optional Customization II</a:t>
            </a:r>
            <a:endParaRPr sz="3000"/>
          </a:p>
        </p:txBody>
      </p:sp>
      <p:pic>
        <p:nvPicPr>
          <p:cNvPr id="961" name="Google Shape;961;p110"/>
          <p:cNvPicPr preferRelativeResize="0"/>
          <p:nvPr/>
        </p:nvPicPr>
        <p:blipFill>
          <a:blip r:embed="rId3">
            <a:alphaModFix/>
          </a:blip>
          <a:stretch>
            <a:fillRect/>
          </a:stretch>
        </p:blipFill>
        <p:spPr>
          <a:xfrm>
            <a:off x="1389000" y="3288550"/>
            <a:ext cx="6365999" cy="3019624"/>
          </a:xfrm>
          <a:prstGeom prst="rect">
            <a:avLst/>
          </a:prstGeom>
          <a:noFill/>
          <a:ln w="19050" cap="flat" cmpd="sng">
            <a:solidFill>
              <a:srgbClr val="000000"/>
            </a:solidFill>
            <a:prstDash val="solid"/>
            <a:round/>
            <a:headEnd type="none" w="sm" len="sm"/>
            <a:tailEnd type="none" w="sm" len="sm"/>
          </a:ln>
        </p:spPr>
      </p:pic>
      <p:sp>
        <p:nvSpPr>
          <p:cNvPr id="962" name="Google Shape;962;p11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11"/>
          <p:cNvSpPr txBox="1"/>
          <p:nvPr/>
        </p:nvSpPr>
        <p:spPr>
          <a:xfrm>
            <a:off x="501075" y="2642425"/>
            <a:ext cx="4397400" cy="2802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en" sz="2200">
                <a:solidFill>
                  <a:schemeClr val="dk1"/>
                </a:solidFill>
                <a:latin typeface="Open Sans"/>
                <a:ea typeface="Open Sans"/>
                <a:cs typeface="Open Sans"/>
                <a:sym typeface="Open Sans"/>
              </a:rPr>
              <a:t>Visit </a:t>
            </a:r>
            <a:r>
              <a:rPr lang="en" sz="2200" b="1">
                <a:solidFill>
                  <a:srgbClr val="5EA5E5"/>
                </a:solidFill>
                <a:latin typeface="Open Sans"/>
                <a:ea typeface="Open Sans"/>
                <a:cs typeface="Open Sans"/>
                <a:sym typeface="Open Sans"/>
              </a:rPr>
              <a:t>fonts.google.com</a:t>
            </a:r>
            <a:r>
              <a:rPr lang="en" sz="2200">
                <a:solidFill>
                  <a:schemeClr val="dk1"/>
                </a:solidFill>
                <a:latin typeface="Open Sans"/>
                <a:ea typeface="Open Sans"/>
                <a:cs typeface="Open Sans"/>
                <a:sym typeface="Open Sans"/>
              </a:rPr>
              <a:t> and learn how to add fonts to your webpage. Change the fonts of your name, your headers, or your paragraphs. </a:t>
            </a:r>
            <a:endParaRPr sz="2200">
              <a:solidFill>
                <a:schemeClr val="dk1"/>
              </a:solidFill>
              <a:latin typeface="Open Sans"/>
              <a:ea typeface="Open Sans"/>
              <a:cs typeface="Open Sans"/>
              <a:sym typeface="Open Sans"/>
            </a:endParaRPr>
          </a:p>
        </p:txBody>
      </p:sp>
      <p:sp>
        <p:nvSpPr>
          <p:cNvPr id="968" name="Google Shape;968;p111"/>
          <p:cNvSpPr txBox="1">
            <a:spLocks noGrp="1"/>
          </p:cNvSpPr>
          <p:nvPr>
            <p:ph type="title"/>
          </p:nvPr>
        </p:nvSpPr>
        <p:spPr>
          <a:xfrm>
            <a:off x="292063" y="647750"/>
            <a:ext cx="85599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rPr>
              <a:t>Optional Customization III</a:t>
            </a:r>
            <a:endParaRPr sz="3000"/>
          </a:p>
        </p:txBody>
      </p:sp>
      <p:pic>
        <p:nvPicPr>
          <p:cNvPr id="969" name="Google Shape;969;p111"/>
          <p:cNvPicPr preferRelativeResize="0"/>
          <p:nvPr/>
        </p:nvPicPr>
        <p:blipFill>
          <a:blip r:embed="rId3">
            <a:alphaModFix/>
          </a:blip>
          <a:stretch>
            <a:fillRect/>
          </a:stretch>
        </p:blipFill>
        <p:spPr>
          <a:xfrm>
            <a:off x="5167175" y="1646662"/>
            <a:ext cx="3195675" cy="4793526"/>
          </a:xfrm>
          <a:prstGeom prst="rect">
            <a:avLst/>
          </a:prstGeom>
          <a:noFill/>
          <a:ln w="19050" cap="flat" cmpd="sng">
            <a:solidFill>
              <a:srgbClr val="000000"/>
            </a:solidFill>
            <a:prstDash val="solid"/>
            <a:round/>
            <a:headEnd type="none" w="sm" len="sm"/>
            <a:tailEnd type="none" w="sm" len="sm"/>
          </a:ln>
        </p:spPr>
      </p:pic>
      <p:sp>
        <p:nvSpPr>
          <p:cNvPr id="970" name="Google Shape;970;p11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pic>
        <p:nvPicPr>
          <p:cNvPr id="975" name="Google Shape;975;p112"/>
          <p:cNvPicPr preferRelativeResize="0"/>
          <p:nvPr/>
        </p:nvPicPr>
        <p:blipFill>
          <a:blip r:embed="rId3">
            <a:alphaModFix/>
          </a:blip>
          <a:stretch>
            <a:fillRect/>
          </a:stretch>
        </p:blipFill>
        <p:spPr>
          <a:xfrm>
            <a:off x="1693400" y="4931808"/>
            <a:ext cx="390525" cy="228600"/>
          </a:xfrm>
          <a:prstGeom prst="rect">
            <a:avLst/>
          </a:prstGeom>
          <a:noFill/>
          <a:ln>
            <a:noFill/>
          </a:ln>
        </p:spPr>
      </p:pic>
      <p:sp>
        <p:nvSpPr>
          <p:cNvPr id="976" name="Google Shape;976;p11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13"/>
          <p:cNvSpPr txBox="1"/>
          <p:nvPr/>
        </p:nvSpPr>
        <p:spPr>
          <a:xfrm>
            <a:off x="161550" y="10323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353535"/>
                </a:solidFill>
                <a:latin typeface="Open Sans"/>
                <a:ea typeface="Open Sans"/>
                <a:cs typeface="Open Sans"/>
                <a:sym typeface="Open Sans"/>
              </a:rPr>
              <a:t>Let’s recap quickly...</a:t>
            </a:r>
            <a:endParaRPr sz="3000" b="1" i="1">
              <a:solidFill>
                <a:srgbClr val="353535"/>
              </a:solidFill>
              <a:latin typeface="Open Sans"/>
              <a:ea typeface="Open Sans"/>
              <a:cs typeface="Open Sans"/>
              <a:sym typeface="Open Sans"/>
            </a:endParaRPr>
          </a:p>
        </p:txBody>
      </p:sp>
      <p:grpSp>
        <p:nvGrpSpPr>
          <p:cNvPr id="982" name="Google Shape;982;p113"/>
          <p:cNvGrpSpPr/>
          <p:nvPr/>
        </p:nvGrpSpPr>
        <p:grpSpPr>
          <a:xfrm>
            <a:off x="659025" y="2324688"/>
            <a:ext cx="7907550" cy="752400"/>
            <a:chOff x="876675" y="2031588"/>
            <a:chExt cx="7907550" cy="752400"/>
          </a:xfrm>
        </p:grpSpPr>
        <p:sp>
          <p:nvSpPr>
            <p:cNvPr id="983" name="Google Shape;983;p113"/>
            <p:cNvSpPr/>
            <p:nvPr/>
          </p:nvSpPr>
          <p:spPr>
            <a:xfrm>
              <a:off x="876675" y="221100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984" name="Google Shape;984;p113"/>
            <p:cNvSpPr txBox="1"/>
            <p:nvPr/>
          </p:nvSpPr>
          <p:spPr>
            <a:xfrm>
              <a:off x="1714725" y="2031588"/>
              <a:ext cx="70695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353535"/>
                  </a:solidFill>
                  <a:latin typeface="Open Sans"/>
                  <a:ea typeface="Open Sans"/>
                  <a:cs typeface="Open Sans"/>
                  <a:sym typeface="Open Sans"/>
                </a:rPr>
                <a:t>HTML creates the skeleton of every website. </a:t>
              </a:r>
              <a:endParaRPr sz="2200">
                <a:solidFill>
                  <a:srgbClr val="353535"/>
                </a:solidFill>
                <a:latin typeface="Open Sans"/>
                <a:ea typeface="Open Sans"/>
                <a:cs typeface="Open Sans"/>
                <a:sym typeface="Open Sans"/>
              </a:endParaRPr>
            </a:p>
          </p:txBody>
        </p:sp>
      </p:grpSp>
      <p:grpSp>
        <p:nvGrpSpPr>
          <p:cNvPr id="985" name="Google Shape;985;p113"/>
          <p:cNvGrpSpPr/>
          <p:nvPr/>
        </p:nvGrpSpPr>
        <p:grpSpPr>
          <a:xfrm>
            <a:off x="659025" y="3569975"/>
            <a:ext cx="8075850" cy="752400"/>
            <a:chOff x="876675" y="3397975"/>
            <a:chExt cx="8075850" cy="752400"/>
          </a:xfrm>
        </p:grpSpPr>
        <p:sp>
          <p:nvSpPr>
            <p:cNvPr id="986" name="Google Shape;986;p113"/>
            <p:cNvSpPr/>
            <p:nvPr/>
          </p:nvSpPr>
          <p:spPr>
            <a:xfrm>
              <a:off x="876675" y="3496227"/>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987" name="Google Shape;987;p113"/>
            <p:cNvSpPr txBox="1"/>
            <p:nvPr/>
          </p:nvSpPr>
          <p:spPr>
            <a:xfrm>
              <a:off x="1714725" y="3397975"/>
              <a:ext cx="72378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353535"/>
                  </a:solidFill>
                  <a:latin typeface="Open Sans"/>
                  <a:ea typeface="Open Sans"/>
                  <a:cs typeface="Open Sans"/>
                  <a:sym typeface="Open Sans"/>
                </a:rPr>
                <a:t>CSS styles HTML elements. </a:t>
              </a:r>
              <a:endParaRPr sz="2200">
                <a:solidFill>
                  <a:srgbClr val="353535"/>
                </a:solidFill>
                <a:latin typeface="Open Sans"/>
                <a:ea typeface="Open Sans"/>
                <a:cs typeface="Open Sans"/>
                <a:sym typeface="Open Sans"/>
              </a:endParaRPr>
            </a:p>
          </p:txBody>
        </p:sp>
      </p:grpSp>
      <p:grpSp>
        <p:nvGrpSpPr>
          <p:cNvPr id="988" name="Google Shape;988;p113"/>
          <p:cNvGrpSpPr/>
          <p:nvPr/>
        </p:nvGrpSpPr>
        <p:grpSpPr>
          <a:xfrm>
            <a:off x="659025" y="4925000"/>
            <a:ext cx="8283150" cy="1028100"/>
            <a:chOff x="876675" y="4683200"/>
            <a:chExt cx="8283150" cy="1028100"/>
          </a:xfrm>
        </p:grpSpPr>
        <p:sp>
          <p:nvSpPr>
            <p:cNvPr id="989" name="Google Shape;989;p113"/>
            <p:cNvSpPr/>
            <p:nvPr/>
          </p:nvSpPr>
          <p:spPr>
            <a:xfrm>
              <a:off x="876675" y="47814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990" name="Google Shape;990;p113"/>
            <p:cNvSpPr txBox="1"/>
            <p:nvPr/>
          </p:nvSpPr>
          <p:spPr>
            <a:xfrm>
              <a:off x="1714725" y="4683200"/>
              <a:ext cx="7445100" cy="10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353535"/>
                  </a:solidFill>
                  <a:latin typeface="Open Sans"/>
                  <a:ea typeface="Open Sans"/>
                  <a:cs typeface="Open Sans"/>
                  <a:sym typeface="Open Sans"/>
                </a:rPr>
                <a:t>Deploying your website makes it available for others to see by navigating to your address!  </a:t>
              </a:r>
              <a:endParaRPr sz="2200">
                <a:solidFill>
                  <a:srgbClr val="353535"/>
                </a:solidFill>
                <a:latin typeface="Open Sans"/>
                <a:ea typeface="Open Sans"/>
                <a:cs typeface="Open Sans"/>
                <a:sym typeface="Open Sans"/>
              </a:endParaRPr>
            </a:p>
          </p:txBody>
        </p:sp>
      </p:grpSp>
      <p:sp>
        <p:nvSpPr>
          <p:cNvPr id="991" name="Google Shape;991;p11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14"/>
          <p:cNvSpPr/>
          <p:nvPr/>
        </p:nvSpPr>
        <p:spPr>
          <a:xfrm>
            <a:off x="877950" y="4201225"/>
            <a:ext cx="7388100" cy="893700"/>
          </a:xfrm>
          <a:prstGeom prst="rect">
            <a:avLst/>
          </a:prstGeom>
          <a:solidFill>
            <a:srgbClr val="5EA5E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D966"/>
                </a:solidFill>
                <a:latin typeface="Open Sans"/>
                <a:ea typeface="Open Sans"/>
                <a:cs typeface="Open Sans"/>
                <a:sym typeface="Open Sans"/>
              </a:rPr>
              <a:t>http://mlhlocal.host/quiz</a:t>
            </a:r>
            <a:endParaRPr sz="3000">
              <a:solidFill>
                <a:srgbClr val="FFD966"/>
              </a:solidFill>
            </a:endParaRPr>
          </a:p>
        </p:txBody>
      </p:sp>
      <p:sp>
        <p:nvSpPr>
          <p:cNvPr id="997" name="Google Shape;997;p114"/>
          <p:cNvSpPr txBox="1"/>
          <p:nvPr/>
        </p:nvSpPr>
        <p:spPr>
          <a:xfrm>
            <a:off x="758550" y="2691225"/>
            <a:ext cx="7626900" cy="10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solidFill>
                  <a:schemeClr val="lt1"/>
                </a:solidFill>
                <a:latin typeface="Open Sans"/>
                <a:ea typeface="Open Sans"/>
                <a:cs typeface="Open Sans"/>
                <a:sym typeface="Open Sans"/>
              </a:rPr>
              <a:t>We created a fun quiz to test your knowledge and see what you learned from this workshop.  </a:t>
            </a:r>
            <a:endParaRPr sz="2200">
              <a:solidFill>
                <a:schemeClr val="lt1"/>
              </a:solidFill>
              <a:latin typeface="Open Sans"/>
              <a:ea typeface="Open Sans"/>
              <a:cs typeface="Open Sans"/>
              <a:sym typeface="Open Sans"/>
            </a:endParaRPr>
          </a:p>
        </p:txBody>
      </p:sp>
      <p:sp>
        <p:nvSpPr>
          <p:cNvPr id="998" name="Google Shape;998;p114"/>
          <p:cNvSpPr txBox="1"/>
          <p:nvPr/>
        </p:nvSpPr>
        <p:spPr>
          <a:xfrm>
            <a:off x="0" y="1763050"/>
            <a:ext cx="91440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What did you learn today?</a:t>
            </a:r>
            <a:endParaRPr sz="3000" b="1">
              <a:solidFill>
                <a:schemeClr val="lt1"/>
              </a:solidFill>
              <a:latin typeface="Open Sans"/>
              <a:ea typeface="Open Sans"/>
              <a:cs typeface="Open Sans"/>
              <a:sym typeface="Open Sans"/>
            </a:endParaRPr>
          </a:p>
        </p:txBody>
      </p:sp>
      <p:sp>
        <p:nvSpPr>
          <p:cNvPr id="999" name="Google Shape;999;p11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4" name="Google Shape;1004;p115"/>
          <p:cNvPicPr preferRelativeResize="0"/>
          <p:nvPr/>
        </p:nvPicPr>
        <p:blipFill>
          <a:blip r:embed="rId3">
            <a:alphaModFix/>
          </a:blip>
          <a:stretch>
            <a:fillRect/>
          </a:stretch>
        </p:blipFill>
        <p:spPr>
          <a:xfrm>
            <a:off x="1754650" y="5471308"/>
            <a:ext cx="390525" cy="228600"/>
          </a:xfrm>
          <a:prstGeom prst="rect">
            <a:avLst/>
          </a:prstGeom>
          <a:noFill/>
          <a:ln>
            <a:noFill/>
          </a:ln>
        </p:spPr>
      </p:pic>
      <p:sp>
        <p:nvSpPr>
          <p:cNvPr id="1005" name="Google Shape;1005;p11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16"/>
          <p:cNvSpPr txBox="1"/>
          <p:nvPr/>
        </p:nvSpPr>
        <p:spPr>
          <a:xfrm>
            <a:off x="161550" y="645800"/>
            <a:ext cx="8820900" cy="79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Keep Learning: Practice Problems for later.</a:t>
            </a:r>
            <a:endParaRPr sz="3000" b="1">
              <a:solidFill>
                <a:srgbClr val="353535"/>
              </a:solidFill>
              <a:latin typeface="Open Sans"/>
              <a:ea typeface="Open Sans"/>
              <a:cs typeface="Open Sans"/>
              <a:sym typeface="Open Sans"/>
            </a:endParaRPr>
          </a:p>
        </p:txBody>
      </p:sp>
      <p:grpSp>
        <p:nvGrpSpPr>
          <p:cNvPr id="1011" name="Google Shape;1011;p116"/>
          <p:cNvGrpSpPr/>
          <p:nvPr/>
        </p:nvGrpSpPr>
        <p:grpSpPr>
          <a:xfrm>
            <a:off x="1504782" y="1821850"/>
            <a:ext cx="6134446" cy="2500425"/>
            <a:chOff x="270670" y="1861975"/>
            <a:chExt cx="3993000" cy="2500425"/>
          </a:xfrm>
        </p:grpSpPr>
        <p:sp>
          <p:nvSpPr>
            <p:cNvPr id="1012" name="Google Shape;1012;p116"/>
            <p:cNvSpPr txBox="1"/>
            <p:nvPr/>
          </p:nvSpPr>
          <p:spPr>
            <a:xfrm>
              <a:off x="371427" y="2971300"/>
              <a:ext cx="3686700" cy="13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353535"/>
                  </a:solidFill>
                  <a:latin typeface="Open Sans"/>
                  <a:ea typeface="Open Sans"/>
                  <a:cs typeface="Open Sans"/>
                  <a:sym typeface="Open Sans"/>
                </a:rPr>
                <a:t>Challenge: </a:t>
              </a:r>
              <a:r>
                <a:rPr lang="en" sz="2200">
                  <a:solidFill>
                    <a:srgbClr val="353535"/>
                  </a:solidFill>
                  <a:latin typeface="Open Sans"/>
                  <a:ea typeface="Open Sans"/>
                  <a:cs typeface="Open Sans"/>
                  <a:sym typeface="Open Sans"/>
                </a:rPr>
                <a:t>Check out fonts.google.com to add fonts to your website and learn more about them!</a:t>
              </a:r>
              <a:endParaRPr sz="2200">
                <a:solidFill>
                  <a:srgbClr val="353535"/>
                </a:solidFill>
                <a:latin typeface="Open Sans"/>
                <a:ea typeface="Open Sans"/>
                <a:cs typeface="Open Sans"/>
                <a:sym typeface="Open Sans"/>
              </a:endParaRPr>
            </a:p>
            <a:p>
              <a:pPr marL="0" lvl="0" indent="0" algn="l" rtl="0">
                <a:spcBef>
                  <a:spcPts val="0"/>
                </a:spcBef>
                <a:spcAft>
                  <a:spcPts val="0"/>
                </a:spcAft>
                <a:buNone/>
              </a:pPr>
              <a:endParaRPr sz="2200" b="1">
                <a:solidFill>
                  <a:srgbClr val="353535"/>
                </a:solidFill>
                <a:latin typeface="Open Sans"/>
                <a:ea typeface="Open Sans"/>
                <a:cs typeface="Open Sans"/>
                <a:sym typeface="Open Sans"/>
              </a:endParaRPr>
            </a:p>
            <a:p>
              <a:pPr marL="0" lvl="0" indent="0" algn="l" rtl="0">
                <a:spcBef>
                  <a:spcPts val="0"/>
                </a:spcBef>
                <a:spcAft>
                  <a:spcPts val="0"/>
                </a:spcAft>
                <a:buNone/>
              </a:pPr>
              <a:endParaRPr sz="2200">
                <a:solidFill>
                  <a:srgbClr val="353535"/>
                </a:solidFill>
                <a:latin typeface="Open Sans"/>
                <a:ea typeface="Open Sans"/>
                <a:cs typeface="Open Sans"/>
                <a:sym typeface="Open Sans"/>
              </a:endParaRPr>
            </a:p>
          </p:txBody>
        </p:sp>
        <p:sp>
          <p:nvSpPr>
            <p:cNvPr id="1013" name="Google Shape;1013;p116"/>
            <p:cNvSpPr/>
            <p:nvPr/>
          </p:nvSpPr>
          <p:spPr>
            <a:xfrm>
              <a:off x="270670" y="1861975"/>
              <a:ext cx="3993000" cy="838800"/>
            </a:xfrm>
            <a:prstGeom prst="rect">
              <a:avLst/>
            </a:prstGeom>
            <a:solidFill>
              <a:srgbClr val="FFFFFF"/>
            </a:solidFill>
            <a:ln w="7620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353535"/>
                  </a:solidFill>
                  <a:latin typeface="Open Sans"/>
                  <a:ea typeface="Open Sans"/>
                  <a:cs typeface="Open Sans"/>
                  <a:sym typeface="Open Sans"/>
                </a:rPr>
                <a:t>#1: Add Fonts</a:t>
              </a:r>
              <a:endParaRPr sz="2800" b="1" i="1">
                <a:solidFill>
                  <a:srgbClr val="353535"/>
                </a:solidFill>
                <a:latin typeface="Open Sans"/>
                <a:ea typeface="Open Sans"/>
                <a:cs typeface="Open Sans"/>
                <a:sym typeface="Open Sans"/>
              </a:endParaRPr>
            </a:p>
          </p:txBody>
        </p:sp>
      </p:grpSp>
      <p:sp>
        <p:nvSpPr>
          <p:cNvPr id="1014" name="Google Shape;1014;p11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grpSp>
        <p:nvGrpSpPr>
          <p:cNvPr id="1015" name="Google Shape;1015;p116"/>
          <p:cNvGrpSpPr/>
          <p:nvPr/>
        </p:nvGrpSpPr>
        <p:grpSpPr>
          <a:xfrm>
            <a:off x="1504782" y="4478100"/>
            <a:ext cx="6134446" cy="2500425"/>
            <a:chOff x="270670" y="1861975"/>
            <a:chExt cx="3993000" cy="2500425"/>
          </a:xfrm>
        </p:grpSpPr>
        <p:sp>
          <p:nvSpPr>
            <p:cNvPr id="1016" name="Google Shape;1016;p116"/>
            <p:cNvSpPr txBox="1"/>
            <p:nvPr/>
          </p:nvSpPr>
          <p:spPr>
            <a:xfrm>
              <a:off x="371427" y="2971300"/>
              <a:ext cx="3686700" cy="13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353535"/>
                  </a:solidFill>
                  <a:latin typeface="Open Sans"/>
                  <a:ea typeface="Open Sans"/>
                  <a:cs typeface="Open Sans"/>
                  <a:sym typeface="Open Sans"/>
                </a:rPr>
                <a:t>Challenge: </a:t>
              </a:r>
              <a:r>
                <a:rPr lang="en" sz="2200">
                  <a:solidFill>
                    <a:srgbClr val="353535"/>
                  </a:solidFill>
                  <a:latin typeface="Open Sans"/>
                  <a:ea typeface="Open Sans"/>
                  <a:cs typeface="Open Sans"/>
                  <a:sym typeface="Open Sans"/>
                </a:rPr>
                <a:t>Purchase a domain and set it up to redirect to your site.  </a:t>
              </a:r>
              <a:endParaRPr sz="2200" b="1">
                <a:solidFill>
                  <a:srgbClr val="353535"/>
                </a:solidFill>
                <a:latin typeface="Open Sans"/>
                <a:ea typeface="Open Sans"/>
                <a:cs typeface="Open Sans"/>
                <a:sym typeface="Open Sans"/>
              </a:endParaRPr>
            </a:p>
            <a:p>
              <a:pPr marL="0" lvl="0" indent="0" algn="l" rtl="0">
                <a:spcBef>
                  <a:spcPts val="0"/>
                </a:spcBef>
                <a:spcAft>
                  <a:spcPts val="0"/>
                </a:spcAft>
                <a:buNone/>
              </a:pPr>
              <a:endParaRPr sz="2200" b="1">
                <a:solidFill>
                  <a:srgbClr val="353535"/>
                </a:solidFill>
                <a:latin typeface="Open Sans"/>
                <a:ea typeface="Open Sans"/>
                <a:cs typeface="Open Sans"/>
                <a:sym typeface="Open Sans"/>
              </a:endParaRPr>
            </a:p>
            <a:p>
              <a:pPr marL="0" lvl="0" indent="0" algn="l" rtl="0">
                <a:spcBef>
                  <a:spcPts val="0"/>
                </a:spcBef>
                <a:spcAft>
                  <a:spcPts val="0"/>
                </a:spcAft>
                <a:buNone/>
              </a:pPr>
              <a:endParaRPr sz="2200">
                <a:solidFill>
                  <a:srgbClr val="353535"/>
                </a:solidFill>
                <a:latin typeface="Open Sans"/>
                <a:ea typeface="Open Sans"/>
                <a:cs typeface="Open Sans"/>
                <a:sym typeface="Open Sans"/>
              </a:endParaRPr>
            </a:p>
          </p:txBody>
        </p:sp>
        <p:sp>
          <p:nvSpPr>
            <p:cNvPr id="1017" name="Google Shape;1017;p116"/>
            <p:cNvSpPr/>
            <p:nvPr/>
          </p:nvSpPr>
          <p:spPr>
            <a:xfrm>
              <a:off x="270670" y="1861975"/>
              <a:ext cx="3993000" cy="838800"/>
            </a:xfrm>
            <a:prstGeom prst="rect">
              <a:avLst/>
            </a:prstGeom>
            <a:solidFill>
              <a:srgbClr val="FFFFFF"/>
            </a:solidFill>
            <a:ln w="7620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353535"/>
                  </a:solidFill>
                  <a:latin typeface="Open Sans"/>
                  <a:ea typeface="Open Sans"/>
                  <a:cs typeface="Open Sans"/>
                  <a:sym typeface="Open Sans"/>
                </a:rPr>
                <a:t>#2: Custom Domain</a:t>
              </a:r>
              <a:endParaRPr sz="2800" b="1" i="1">
                <a:solidFill>
                  <a:srgbClr val="353535"/>
                </a:solidFill>
                <a:latin typeface="Open Sans"/>
                <a:ea typeface="Open Sans"/>
                <a:cs typeface="Open Sans"/>
                <a:sym typeface="Open Sans"/>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1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1023" name="Google Shape;1023;p117"/>
          <p:cNvSpPr txBox="1"/>
          <p:nvPr/>
        </p:nvSpPr>
        <p:spPr>
          <a:xfrm>
            <a:off x="3230250" y="2305600"/>
            <a:ext cx="5445300" cy="312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a:solidFill>
                  <a:srgbClr val="FFD966"/>
                </a:solidFill>
                <a:latin typeface="Open Sans"/>
                <a:ea typeface="Open Sans"/>
                <a:cs typeface="Open Sans"/>
                <a:sym typeface="Open Sans"/>
              </a:rPr>
              <a:t>Check your email for access to:</a:t>
            </a:r>
            <a:endParaRPr sz="2200" b="1">
              <a:solidFill>
                <a:srgbClr val="FFD966"/>
              </a:solidFill>
              <a:latin typeface="Open Sans"/>
              <a:ea typeface="Open Sans"/>
              <a:cs typeface="Open Sans"/>
              <a:sym typeface="Open Sans"/>
            </a:endParaRPr>
          </a:p>
          <a:p>
            <a:pPr marL="0" lvl="0" indent="0" algn="l" rtl="0">
              <a:lnSpc>
                <a:spcPct val="115000"/>
              </a:lnSpc>
              <a:spcBef>
                <a:spcPts val="0"/>
              </a:spcBef>
              <a:spcAft>
                <a:spcPts val="0"/>
              </a:spcAft>
              <a:buNone/>
            </a:pPr>
            <a:endParaRPr sz="2200" b="1">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1024" name="Google Shape;1024;p117"/>
          <p:cNvSpPr txBox="1"/>
          <p:nvPr/>
        </p:nvSpPr>
        <p:spPr>
          <a:xfrm>
            <a:off x="576450" y="1017925"/>
            <a:ext cx="79911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pen Sans"/>
                <a:ea typeface="Open Sans"/>
                <a:cs typeface="Open Sans"/>
                <a:sym typeface="Open Sans"/>
              </a:rPr>
              <a:t>Learning shouldn’t stop when the workshop ends...</a:t>
            </a:r>
            <a:endParaRPr sz="3000" b="1">
              <a:solidFill>
                <a:srgbClr val="FFFFFF"/>
              </a:solidFill>
              <a:latin typeface="Open Sans"/>
              <a:ea typeface="Open Sans"/>
              <a:cs typeface="Open Sans"/>
              <a:sym typeface="Open Sans"/>
            </a:endParaRPr>
          </a:p>
        </p:txBody>
      </p:sp>
      <p:pic>
        <p:nvPicPr>
          <p:cNvPr id="1025" name="Google Shape;1025;p117"/>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18"/>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
        <p:nvSpPr>
          <p:cNvPr id="1031" name="Google Shape;1031;p11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p:nvPr/>
        </p:nvSpPr>
        <p:spPr>
          <a:xfrm>
            <a:off x="786450" y="1637150"/>
            <a:ext cx="7571100" cy="11166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Font typeface="Open Sans"/>
              <a:buAutoNum type="arabicPeriod"/>
            </a:pPr>
            <a:r>
              <a:rPr lang="en" sz="2200">
                <a:solidFill>
                  <a:schemeClr val="dk1"/>
                </a:solidFill>
                <a:latin typeface="Open Sans"/>
                <a:ea typeface="Open Sans"/>
                <a:cs typeface="Open Sans"/>
                <a:sym typeface="Open Sans"/>
              </a:rPr>
              <a:t>Click </a:t>
            </a:r>
            <a:r>
              <a:rPr lang="en" sz="2200" b="1">
                <a:solidFill>
                  <a:srgbClr val="5EA5E5"/>
                </a:solidFill>
                <a:latin typeface="Open Sans"/>
                <a:ea typeface="Open Sans"/>
                <a:cs typeface="Open Sans"/>
                <a:sym typeface="Open Sans"/>
              </a:rPr>
              <a:t>Show Live. </a:t>
            </a:r>
            <a:r>
              <a:rPr lang="en" sz="2200">
                <a:latin typeface="Open Sans"/>
                <a:ea typeface="Open Sans"/>
                <a:cs typeface="Open Sans"/>
                <a:sym typeface="Open Sans"/>
              </a:rPr>
              <a:t>The website will open in another tab. </a:t>
            </a:r>
            <a:endParaRPr sz="2200">
              <a:latin typeface="Open Sans"/>
              <a:ea typeface="Open Sans"/>
              <a:cs typeface="Open Sans"/>
              <a:sym typeface="Open Sans"/>
            </a:endParaRPr>
          </a:p>
        </p:txBody>
      </p:sp>
      <p:pic>
        <p:nvPicPr>
          <p:cNvPr id="281" name="Google Shape;281;p37"/>
          <p:cNvPicPr preferRelativeResize="0"/>
          <p:nvPr/>
        </p:nvPicPr>
        <p:blipFill rotWithShape="1">
          <a:blip r:embed="rId3">
            <a:alphaModFix/>
          </a:blip>
          <a:srcRect r="29138" b="41134"/>
          <a:stretch/>
        </p:blipFill>
        <p:spPr>
          <a:xfrm>
            <a:off x="786498" y="2603122"/>
            <a:ext cx="7570999" cy="3606652"/>
          </a:xfrm>
          <a:prstGeom prst="rect">
            <a:avLst/>
          </a:prstGeom>
          <a:noFill/>
          <a:ln w="19050" cap="flat" cmpd="sng">
            <a:solidFill>
              <a:srgbClr val="000000"/>
            </a:solidFill>
            <a:prstDash val="solid"/>
            <a:round/>
            <a:headEnd type="none" w="sm" len="sm"/>
            <a:tailEnd type="none" w="sm" len="sm"/>
          </a:ln>
        </p:spPr>
      </p:pic>
      <p:sp>
        <p:nvSpPr>
          <p:cNvPr id="282" name="Google Shape;282;p37"/>
          <p:cNvSpPr/>
          <p:nvPr/>
        </p:nvSpPr>
        <p:spPr>
          <a:xfrm>
            <a:off x="2960675" y="2603125"/>
            <a:ext cx="1521300" cy="471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Preview the Website</a:t>
            </a:r>
            <a:endParaRPr sz="3000"/>
          </a:p>
        </p:txBody>
      </p:sp>
      <p:sp>
        <p:nvSpPr>
          <p:cNvPr id="284" name="Google Shape;284;p3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5123</Words>
  <Application>Microsoft Office PowerPoint</Application>
  <PresentationFormat>On-screen Show (4:3)</PresentationFormat>
  <Paragraphs>863</Paragraphs>
  <Slides>89</Slides>
  <Notes>89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89</vt:i4>
      </vt:variant>
    </vt:vector>
  </HeadingPairs>
  <TitlesOfParts>
    <vt:vector size="99" baseType="lpstr">
      <vt:lpstr>Consolas</vt:lpstr>
      <vt:lpstr>Courier New</vt:lpstr>
      <vt:lpstr>Open Sans SemiBold</vt:lpstr>
      <vt:lpstr>Arial</vt:lpstr>
      <vt:lpstr>Open Sans</vt:lpstr>
      <vt:lpstr>Open Sans ExtraBold</vt:lpstr>
      <vt:lpstr>Helvetica Neue Light</vt:lpstr>
      <vt:lpstr>MLH Localhost Theme</vt:lpstr>
      <vt:lpstr>MLH Localhost Theme</vt:lpstr>
      <vt:lpstr>MLH Localhost Theme</vt:lpstr>
      <vt:lpstr>PowerPoint Presentation</vt:lpstr>
      <vt:lpstr>PowerPoint Presentation</vt:lpstr>
      <vt:lpstr>What will you learn today?</vt:lpstr>
      <vt:lpstr>Why does this matter?</vt:lpstr>
      <vt:lpstr>PowerPoint Presentation</vt:lpstr>
      <vt:lpstr>What are we building today? </vt:lpstr>
      <vt:lpstr>Make an Account on Glitch</vt:lpstr>
      <vt:lpstr>Remix the Starter Code</vt:lpstr>
      <vt:lpstr>Preview the Website</vt:lpstr>
      <vt:lpstr>Preview the Website</vt:lpstr>
      <vt:lpstr>Make Your First Changes</vt:lpstr>
      <vt:lpstr>Preview Your First Changes</vt:lpstr>
      <vt:lpstr>PowerPoint Presentation</vt:lpstr>
      <vt:lpstr>What are all these files?</vt:lpstr>
      <vt:lpstr>What are all these files?</vt:lpstr>
      <vt:lpstr>What is HTML?</vt:lpstr>
      <vt:lpstr>HTML Syntax</vt:lpstr>
      <vt:lpstr>Every website needs the code below</vt:lpstr>
      <vt:lpstr>Every website needs the code below</vt:lpstr>
      <vt:lpstr>What’s in our HTML?</vt:lpstr>
      <vt:lpstr>index.html I</vt:lpstr>
      <vt:lpstr>index.html II</vt:lpstr>
      <vt:lpstr>index.html III</vt:lpstr>
      <vt:lpstr>index.html IV</vt:lpstr>
      <vt:lpstr>PowerPoint Presentation</vt:lpstr>
      <vt:lpstr>PowerPoint Presentation</vt:lpstr>
      <vt:lpstr>Add a Headline</vt:lpstr>
      <vt:lpstr>Add the About Section I</vt:lpstr>
      <vt:lpstr>Code Review</vt:lpstr>
      <vt:lpstr>Add the Projects Section I</vt:lpstr>
      <vt:lpstr>Add the Projects Section II</vt:lpstr>
      <vt:lpstr>Add the Projects Section III</vt:lpstr>
      <vt:lpstr>Add the Projects Section IV</vt:lpstr>
      <vt:lpstr>Code Review</vt:lpstr>
      <vt:lpstr>Elements Can Be Nested</vt:lpstr>
      <vt:lpstr>Add an Image I</vt:lpstr>
      <vt:lpstr>Add an Image II</vt:lpstr>
      <vt:lpstr>Add an Image III</vt:lpstr>
      <vt:lpstr>Code Review</vt:lpstr>
      <vt:lpstr>Add a Contact Section I</vt:lpstr>
      <vt:lpstr>Add a Contact Section II</vt:lpstr>
      <vt:lpstr>Add a Contact Section III</vt:lpstr>
      <vt:lpstr>Add a Contact Section IV</vt:lpstr>
      <vt:lpstr>Add a Contact Section V</vt:lpstr>
      <vt:lpstr>Code Review</vt:lpstr>
      <vt:lpstr>Add Text Elements I</vt:lpstr>
      <vt:lpstr>Add Text Elements II</vt:lpstr>
      <vt:lpstr>Add Text Elements III</vt:lpstr>
      <vt:lpstr>PowerPoint Presentation</vt:lpstr>
      <vt:lpstr>PowerPoint Presentation</vt:lpstr>
      <vt:lpstr>PowerPoint Presentation</vt:lpstr>
      <vt:lpstr>CSS Syntax</vt:lpstr>
      <vt:lpstr>CSS Syntax</vt:lpstr>
      <vt:lpstr>Add the About Section II</vt:lpstr>
      <vt:lpstr>style.css I</vt:lpstr>
      <vt:lpstr>style.css II</vt:lpstr>
      <vt:lpstr>style.css III</vt:lpstr>
      <vt:lpstr>CSS Units in This Project </vt:lpstr>
      <vt:lpstr>Add Some Color I</vt:lpstr>
      <vt:lpstr>Add Some Color II</vt:lpstr>
      <vt:lpstr>CSS Tag Selectors</vt:lpstr>
      <vt:lpstr>Add Some Structure I</vt:lpstr>
      <vt:lpstr>Add Some Structure II</vt:lpstr>
      <vt:lpstr>Add Some Structure III</vt:lpstr>
      <vt:lpstr>Add Some Structure III</vt:lpstr>
      <vt:lpstr>Add Some Structure IV</vt:lpstr>
      <vt:lpstr>CSS Class Selector</vt:lpstr>
      <vt:lpstr>Add Some Structure V</vt:lpstr>
      <vt:lpstr>Code Review</vt:lpstr>
      <vt:lpstr>Code Review</vt:lpstr>
      <vt:lpstr>Add Some Structure VI</vt:lpstr>
      <vt:lpstr>Add Some Structure VII</vt:lpstr>
      <vt:lpstr>Add Some Structure VIII</vt:lpstr>
      <vt:lpstr>Resize Your Image I</vt:lpstr>
      <vt:lpstr>Resize Your Image II</vt:lpstr>
      <vt:lpstr>CSS Properties in This Project</vt:lpstr>
      <vt:lpstr>CSS Colors</vt:lpstr>
      <vt:lpstr>PowerPoint Presentation</vt:lpstr>
      <vt:lpstr>PowerPoint Presentation</vt:lpstr>
      <vt:lpstr>Optional Customization I</vt:lpstr>
      <vt:lpstr>Optional Customization II</vt:lpstr>
      <vt:lpstr>Optional Customization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KANTIPUDI JAYAKRISHNA</cp:lastModifiedBy>
  <cp:revision>9</cp:revision>
  <dcterms:modified xsi:type="dcterms:W3CDTF">2019-12-06T16:14:10Z</dcterms:modified>
</cp:coreProperties>
</file>